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62" r:id="rId3"/>
    <p:sldId id="260" r:id="rId4"/>
    <p:sldId id="261" r:id="rId5"/>
    <p:sldId id="25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3209"/>
    <a:srgbClr val="583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7D9-503A-814A-B007-BEE001D23AD6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089-AF43-F34E-9028-BA508BB59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818226" y="0"/>
            <a:ext cx="575453" cy="6867921"/>
          </a:xfrm>
          <a:prstGeom prst="rect">
            <a:avLst/>
          </a:prstGeom>
          <a:solidFill>
            <a:srgbClr val="753E3E">
              <a:alpha val="8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895539" y="3697700"/>
            <a:ext cx="5128660" cy="95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6 Lesson 1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809410" y="4566190"/>
            <a:ext cx="5214789" cy="63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History Matters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5297898"/>
            <a:ext cx="9227093" cy="157002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51910" y="0"/>
            <a:ext cx="575453" cy="6867921"/>
          </a:xfrm>
          <a:prstGeom prst="rect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00287"/>
            <a:ext cx="9227093" cy="156809"/>
          </a:xfrm>
          <a:prstGeom prst="rect">
            <a:avLst/>
          </a:prstGeom>
          <a:solidFill>
            <a:schemeClr val="accent3">
              <a:lumMod val="60000"/>
              <a:lumOff val="40000"/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6 behaviors that cause the most adverse health and social outcomes for teenagers? Hint: We have control over all of them.</a:t>
            </a:r>
          </a:p>
          <a:p>
            <a:r>
              <a:rPr lang="en-US" dirty="0" smtClean="0"/>
              <a:t>What in one factor that contributes to our health that we have no control over? </a:t>
            </a:r>
          </a:p>
          <a:p>
            <a:r>
              <a:rPr lang="en-US" dirty="0" smtClean="0"/>
              <a:t>What diseases or health conditions have you heard of that have a genetic link?</a:t>
            </a:r>
          </a:p>
        </p:txBody>
      </p:sp>
    </p:spTree>
    <p:extLst>
      <p:ext uri="{BB962C8B-B14F-4D97-AF65-F5344CB8AC3E}">
        <p14:creationId xmlns:p14="http://schemas.microsoft.com/office/powerpoint/2010/main" val="183738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824" y="119054"/>
            <a:ext cx="8909602" cy="1383987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7902" y="3143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Stencil Std"/>
                <a:cs typeface="Stencil Std"/>
              </a:rPr>
              <a:t>Six Categories of Risk Behaviors</a:t>
            </a:r>
            <a:endParaRPr lang="en-US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Stencil Std"/>
              <a:cs typeface="Stencil St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3175" cmpd="sng">
                  <a:noFill/>
                </a:ln>
                <a:solidFill>
                  <a:schemeClr val="accent2">
                    <a:lumMod val="75000"/>
                  </a:schemeClr>
                </a:solidFill>
                <a:latin typeface="Stencil Std"/>
                <a:cs typeface="Stencil Std"/>
              </a:rPr>
              <a:t>Six Categories of Risk Behaviors</a:t>
            </a:r>
            <a:endParaRPr lang="en-US" dirty="0">
              <a:ln w="3175" cmpd="sng">
                <a:noFill/>
              </a:ln>
              <a:solidFill>
                <a:schemeClr val="accent2">
                  <a:lumMod val="75000"/>
                </a:schemeClr>
              </a:solidFill>
              <a:latin typeface="Stencil Std"/>
              <a:cs typeface="Stencil St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824" y="1457322"/>
            <a:ext cx="8909602" cy="4571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72389"/>
              </p:ext>
            </p:extLst>
          </p:nvPr>
        </p:nvGraphicFramePr>
        <p:xfrm>
          <a:off x="367902" y="2857294"/>
          <a:ext cx="6120828" cy="37402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120828"/>
              </a:tblGrid>
              <a:tr h="3740276">
                <a:tc>
                  <a:txBody>
                    <a:bodyPr/>
                    <a:lstStyle/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Behaviors that contribute to unintentional </a:t>
                      </a:r>
                      <a:br>
                        <a:rPr lang="en-US" sz="2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injuries and violence</a:t>
                      </a: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Alcohol and other drug use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Sexual behaviors that result in HIV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infection, </a:t>
                      </a:r>
                      <a:b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other STDs, and unintended pregnancy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Tobacco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use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Unhealthy dietary behaviors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Physical inactivity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5532" y="1646912"/>
            <a:ext cx="8031970" cy="954107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Behaviors that contribute </a:t>
            </a:r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most </a:t>
            </a:r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 adverse health </a:t>
            </a:r>
            <a:endParaRPr lang="en-US" sz="28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social </a:t>
            </a:r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outcomes…</a:t>
            </a:r>
            <a:endParaRPr lang="en-US" sz="2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4900"/>
              </p:ext>
            </p:extLst>
          </p:nvPr>
        </p:nvGraphicFramePr>
        <p:xfrm>
          <a:off x="4490148" y="5367347"/>
          <a:ext cx="2687511" cy="10265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87511"/>
              </a:tblGrid>
              <a:tr h="102659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…for adults – </a:t>
                      </a:r>
                      <a:b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almost 66% of deaths</a:t>
                      </a:r>
                      <a:endParaRPr lang="en-US" sz="2000" baseline="0" dirty="0" smtClean="0"/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25230"/>
              </p:ext>
            </p:extLst>
          </p:nvPr>
        </p:nvGraphicFramePr>
        <p:xfrm>
          <a:off x="5909421" y="3353514"/>
          <a:ext cx="3049789" cy="12006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9789"/>
              </a:tblGrid>
              <a:tr h="1200626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…for youth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ages 15 to 24 –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almost 75% of deaths</a:t>
                      </a: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65532" y="5099475"/>
            <a:ext cx="5695001" cy="0"/>
          </a:xfrm>
          <a:prstGeom prst="line">
            <a:avLst/>
          </a:prstGeom>
          <a:ln w="28575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/>
          <p:cNvSpPr/>
          <p:nvPr/>
        </p:nvSpPr>
        <p:spPr>
          <a:xfrm>
            <a:off x="1222600" y="-1"/>
            <a:ext cx="255717" cy="685800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07301" y="175695"/>
            <a:ext cx="7470970" cy="6253215"/>
          </a:xfrm>
          <a:prstGeom prst="rect">
            <a:avLst/>
          </a:prstGeom>
          <a:solidFill>
            <a:schemeClr val="bg1"/>
          </a:solidFill>
          <a:ln w="12700" cmpd="sng"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034619" y="74410"/>
            <a:ext cx="6617711" cy="287715"/>
            <a:chOff x="1845419" y="1736203"/>
            <a:chExt cx="5593017" cy="287715"/>
          </a:xfrm>
        </p:grpSpPr>
        <p:sp>
          <p:nvSpPr>
            <p:cNvPr id="21" name="Hexagon 20"/>
            <p:cNvSpPr/>
            <p:nvPr/>
          </p:nvSpPr>
          <p:spPr>
            <a:xfrm>
              <a:off x="1845419" y="1736203"/>
              <a:ext cx="5593017" cy="236903"/>
            </a:xfrm>
            <a:prstGeom prst="hexagon">
              <a:avLst/>
            </a:prstGeom>
            <a:solidFill>
              <a:srgbClr val="583009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>
              <a:off x="1975095" y="1820753"/>
              <a:ext cx="5333665" cy="203165"/>
            </a:xfrm>
            <a:prstGeom prst="hexagon">
              <a:avLst/>
            </a:prstGeom>
            <a:noFill/>
            <a:ln w="285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 rot="16200000">
            <a:off x="-2728113" y="2728111"/>
            <a:ext cx="6858003" cy="14017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552595" y="2857500"/>
            <a:ext cx="6506608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Standardized Pedigree Symbols and Relationships</a:t>
            </a:r>
            <a:endParaRPr lang="en-US" sz="360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Eurostile"/>
              <a:cs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8114" y="627104"/>
            <a:ext cx="279008" cy="252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8112" y="1430104"/>
            <a:ext cx="279008" cy="2657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2748114" y="2196784"/>
            <a:ext cx="279007" cy="305566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7888" y="6458511"/>
            <a:ext cx="8889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000000"/>
                </a:solidFill>
              </a:rPr>
              <a:t>Source: Adapted from The Genetics Resource Center, Michigan Department of Community Health, Genomics and Genetic Disorders Section,</a:t>
            </a:r>
          </a:p>
          <a:p>
            <a:pPr algn="r"/>
            <a:r>
              <a:rPr lang="en-US" sz="900" dirty="0" smtClean="0">
                <a:solidFill>
                  <a:srgbClr val="000000"/>
                </a:solidFill>
              </a:rPr>
              <a:t> </a:t>
            </a:r>
            <a:r>
              <a:rPr lang="en-US" sz="900" dirty="0" err="1" smtClean="0">
                <a:solidFill>
                  <a:srgbClr val="000000"/>
                </a:solidFill>
              </a:rPr>
              <a:t>www.migeneticsconnection.org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0222" y="570533"/>
            <a:ext cx="79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Male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80222" y="1359468"/>
            <a:ext cx="103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Female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80222" y="2159538"/>
            <a:ext cx="191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Sex unspecified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0222" y="3009152"/>
            <a:ext cx="132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Deceased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80222" y="3915931"/>
            <a:ext cx="117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Divorced</a:t>
            </a:r>
            <a:endParaRPr lang="en-US" dirty="0">
              <a:latin typeface="Helvetica Neue Medium"/>
              <a:cs typeface="Helvetica Neue Medium"/>
            </a:endParaRPr>
          </a:p>
        </p:txBody>
      </p:sp>
      <p:grpSp>
        <p:nvGrpSpPr>
          <p:cNvPr id="202" name="Group 201"/>
          <p:cNvGrpSpPr/>
          <p:nvPr/>
        </p:nvGrpSpPr>
        <p:grpSpPr>
          <a:xfrm>
            <a:off x="1905779" y="3003321"/>
            <a:ext cx="1198797" cy="390112"/>
            <a:chOff x="1657729" y="3310791"/>
            <a:chExt cx="1554846" cy="50597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816481" y="3368705"/>
              <a:ext cx="1283585" cy="344627"/>
              <a:chOff x="1816481" y="3531782"/>
              <a:chExt cx="1283585" cy="34462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816481" y="3540398"/>
                <a:ext cx="361875" cy="327395"/>
              </a:xfrm>
              <a:prstGeom prst="rect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38190" y="3531782"/>
                <a:ext cx="361876" cy="344627"/>
              </a:xfrm>
              <a:prstGeom prst="ellipse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>
            <a:xfrm flipH="1">
              <a:off x="1657729" y="3310791"/>
              <a:ext cx="614311" cy="50597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2598264" y="3310791"/>
              <a:ext cx="614311" cy="50597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2045471" y="3973772"/>
            <a:ext cx="989651" cy="265709"/>
            <a:chOff x="1816481" y="4274392"/>
            <a:chExt cx="1283585" cy="344627"/>
          </a:xfrm>
        </p:grpSpPr>
        <p:grpSp>
          <p:nvGrpSpPr>
            <p:cNvPr id="193" name="Group 192"/>
            <p:cNvGrpSpPr/>
            <p:nvPr/>
          </p:nvGrpSpPr>
          <p:grpSpPr>
            <a:xfrm>
              <a:off x="1816481" y="4274392"/>
              <a:ext cx="1283585" cy="344627"/>
              <a:chOff x="1816481" y="4281141"/>
              <a:chExt cx="1283585" cy="34462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816481" y="4289757"/>
                <a:ext cx="361875" cy="327395"/>
              </a:xfrm>
              <a:prstGeom prst="rect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738190" y="4281141"/>
                <a:ext cx="361876" cy="344627"/>
              </a:xfrm>
              <a:prstGeom prst="ellipse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2" name="Straight Connector 41"/>
            <p:cNvCxnSpPr>
              <a:stCxn id="11" idx="3"/>
              <a:endCxn id="12" idx="2"/>
            </p:cNvCxnSpPr>
            <p:nvPr/>
          </p:nvCxnSpPr>
          <p:spPr>
            <a:xfrm>
              <a:off x="2178356" y="4446706"/>
              <a:ext cx="559834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Group 193"/>
            <p:cNvGrpSpPr/>
            <p:nvPr/>
          </p:nvGrpSpPr>
          <p:grpSpPr>
            <a:xfrm>
              <a:off x="2345835" y="4341223"/>
              <a:ext cx="222839" cy="242131"/>
              <a:chOff x="2306147" y="4619011"/>
              <a:chExt cx="222839" cy="242131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flipH="1">
                <a:off x="2306147" y="4619011"/>
                <a:ext cx="149815" cy="22862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>
                <a:off x="2379171" y="4632517"/>
                <a:ext cx="149815" cy="22862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2" name="Group 141"/>
          <p:cNvGrpSpPr/>
          <p:nvPr/>
        </p:nvGrpSpPr>
        <p:grpSpPr>
          <a:xfrm>
            <a:off x="2105439" y="4948793"/>
            <a:ext cx="931933" cy="916363"/>
            <a:chOff x="3757251" y="4985469"/>
            <a:chExt cx="1208723" cy="1188528"/>
          </a:xfrm>
        </p:grpSpPr>
        <p:sp>
          <p:nvSpPr>
            <p:cNvPr id="114" name="Rectangle 113"/>
            <p:cNvSpPr/>
            <p:nvPr/>
          </p:nvSpPr>
          <p:spPr>
            <a:xfrm>
              <a:off x="3757251" y="4994085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4604098" y="4985469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flipH="1">
              <a:off x="4465191" y="5837986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flipH="1">
              <a:off x="3906080" y="5829370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4119126" y="5153474"/>
              <a:ext cx="484972" cy="861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067864" y="5576094"/>
              <a:ext cx="585844" cy="31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endCxn id="117" idx="0"/>
            </p:cNvCxnSpPr>
            <p:nvPr/>
          </p:nvCxnSpPr>
          <p:spPr>
            <a:xfrm>
              <a:off x="4077786" y="5566173"/>
              <a:ext cx="9232" cy="2631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endCxn id="116" idx="0"/>
            </p:cNvCxnSpPr>
            <p:nvPr/>
          </p:nvCxnSpPr>
          <p:spPr>
            <a:xfrm>
              <a:off x="4646128" y="5569361"/>
              <a:ext cx="0" cy="268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367956" y="5153474"/>
              <a:ext cx="0" cy="4127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744501" y="627104"/>
            <a:ext cx="931933" cy="690516"/>
            <a:chOff x="5819786" y="1028612"/>
            <a:chExt cx="1208723" cy="895603"/>
          </a:xfrm>
        </p:grpSpPr>
        <p:sp>
          <p:nvSpPr>
            <p:cNvPr id="144" name="Rectangle 143"/>
            <p:cNvSpPr/>
            <p:nvPr/>
          </p:nvSpPr>
          <p:spPr>
            <a:xfrm>
              <a:off x="5819786" y="1037228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6666633" y="1028612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6181661" y="1196617"/>
              <a:ext cx="484972" cy="861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430491" y="1196617"/>
              <a:ext cx="0" cy="412734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 flipH="1">
              <a:off x="6249553" y="1579588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744501" y="1829739"/>
            <a:ext cx="931933" cy="690516"/>
            <a:chOff x="5819786" y="1028612"/>
            <a:chExt cx="1208723" cy="895603"/>
          </a:xfrm>
        </p:grpSpPr>
        <p:sp>
          <p:nvSpPr>
            <p:cNvPr id="155" name="Rectangle 154"/>
            <p:cNvSpPr/>
            <p:nvPr/>
          </p:nvSpPr>
          <p:spPr>
            <a:xfrm>
              <a:off x="5819786" y="1037228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6666633" y="1028612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6181661" y="1196617"/>
              <a:ext cx="484972" cy="861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430491" y="1196617"/>
              <a:ext cx="0" cy="4127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 flipH="1">
              <a:off x="6249553" y="1579588"/>
              <a:ext cx="361876" cy="344627"/>
            </a:xfrm>
            <a:prstGeom prst="ellipse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744501" y="3032374"/>
            <a:ext cx="931932" cy="661141"/>
            <a:chOff x="5901073" y="3432720"/>
            <a:chExt cx="1208723" cy="857505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6115000" y="3442641"/>
              <a:ext cx="410922" cy="54003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 flipV="1">
              <a:off x="6516000" y="3432720"/>
              <a:ext cx="400441" cy="54003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Rectangle 159"/>
            <p:cNvSpPr/>
            <p:nvPr/>
          </p:nvSpPr>
          <p:spPr>
            <a:xfrm>
              <a:off x="5901073" y="3962830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747921" y="3962830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>
              <a:off x="6341193" y="3679657"/>
              <a:ext cx="358892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5744501" y="4205634"/>
            <a:ext cx="931932" cy="661141"/>
            <a:chOff x="5901073" y="3432720"/>
            <a:chExt cx="1208723" cy="857505"/>
          </a:xfrm>
        </p:grpSpPr>
        <p:cxnSp>
          <p:nvCxnSpPr>
            <p:cNvPr id="178" name="Straight Connector 177"/>
            <p:cNvCxnSpPr/>
            <p:nvPr/>
          </p:nvCxnSpPr>
          <p:spPr>
            <a:xfrm flipV="1">
              <a:off x="6115000" y="3442641"/>
              <a:ext cx="410922" cy="54003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 flipV="1">
              <a:off x="6516000" y="3432720"/>
              <a:ext cx="400441" cy="54003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/>
            <p:nvPr/>
          </p:nvSpPr>
          <p:spPr>
            <a:xfrm>
              <a:off x="5901073" y="3962830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747921" y="3962830"/>
              <a:ext cx="361875" cy="327395"/>
            </a:xfrm>
            <a:prstGeom prst="rect">
              <a:avLst/>
            </a:prstGeom>
            <a:solidFill>
              <a:srgbClr val="F0B57A"/>
            </a:solidFill>
            <a:ln w="12700" cmpd="sng">
              <a:solidFill>
                <a:srgbClr val="77420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770078" y="5378893"/>
            <a:ext cx="931933" cy="661142"/>
            <a:chOff x="6007067" y="4994085"/>
            <a:chExt cx="1208723" cy="857505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07067" y="4994085"/>
              <a:ext cx="1208723" cy="857505"/>
              <a:chOff x="5901073" y="3432720"/>
              <a:chExt cx="1208723" cy="857505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flipV="1">
                <a:off x="6115000" y="3442641"/>
                <a:ext cx="410922" cy="54003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6516000" y="3432720"/>
                <a:ext cx="400441" cy="54003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Rectangle 185"/>
              <p:cNvSpPr/>
              <p:nvPr/>
            </p:nvSpPr>
            <p:spPr>
              <a:xfrm>
                <a:off x="5901073" y="3962830"/>
                <a:ext cx="361875" cy="327395"/>
              </a:xfrm>
              <a:prstGeom prst="rect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6747921" y="3962830"/>
                <a:ext cx="361875" cy="327395"/>
              </a:xfrm>
              <a:prstGeom prst="rect">
                <a:avLst/>
              </a:prstGeom>
              <a:solidFill>
                <a:srgbClr val="F0B57A"/>
              </a:solidFill>
              <a:ln w="12700" cmpd="sng">
                <a:solidFill>
                  <a:srgbClr val="77420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6392227" y="5315068"/>
              <a:ext cx="361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Helvetica Neue Black Condensed"/>
                  <a:cs typeface="Helvetica Neue Black Condensed"/>
                </a:rPr>
                <a:t>?</a:t>
              </a:r>
              <a:endParaRPr lang="en-US" sz="2800" dirty="0">
                <a:latin typeface="Helvetica Neue Black Condensed"/>
                <a:cs typeface="Helvetica Neue Black Condensed"/>
              </a:endParaRP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3080222" y="4910248"/>
            <a:ext cx="22278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Couple</a:t>
            </a:r>
          </a:p>
          <a:p>
            <a:r>
              <a:rPr lang="en-US" sz="1100" dirty="0" smtClean="0">
                <a:latin typeface="Helvetica Neue Medium"/>
                <a:cs typeface="Helvetica Neue Medium"/>
              </a:rPr>
              <a:t>(horizontal line connects mates)</a:t>
            </a:r>
            <a:endParaRPr lang="en-US" sz="1100" dirty="0">
              <a:latin typeface="Helvetica Neue Medium"/>
              <a:cs typeface="Helvetica Neue Medium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703458" y="584623"/>
            <a:ext cx="191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Adopted in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703458" y="1777434"/>
            <a:ext cx="191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Adopted out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703457" y="3382317"/>
            <a:ext cx="231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Monozygotic twins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703458" y="4543860"/>
            <a:ext cx="191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Dizygotic twins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703458" y="5736256"/>
            <a:ext cx="216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Helvetica Neue Medium"/>
                <a:cs typeface="Helvetica Neue Medium"/>
              </a:rPr>
              <a:t>Zygosity</a:t>
            </a:r>
            <a:r>
              <a:rPr lang="en-US" dirty="0" smtClean="0">
                <a:latin typeface="Helvetica Neue Medium"/>
                <a:cs typeface="Helvetica Neue Medium"/>
              </a:rPr>
              <a:t> unknown</a:t>
            </a:r>
            <a:endParaRPr lang="en-US" dirty="0">
              <a:latin typeface="Helvetica Neue Medium"/>
              <a:cs typeface="Helvetica Neue Medium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080222" y="5557678"/>
            <a:ext cx="1791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Offspring</a:t>
            </a:r>
          </a:p>
          <a:p>
            <a:r>
              <a:rPr lang="en-US" sz="1100" dirty="0" smtClean="0">
                <a:latin typeface="Helvetica Neue Medium"/>
                <a:cs typeface="Helvetica Neue Medium"/>
              </a:rPr>
              <a:t>(vertical line connects</a:t>
            </a:r>
            <a:br>
              <a:rPr lang="en-US" sz="1100" dirty="0" smtClean="0">
                <a:latin typeface="Helvetica Neue Medium"/>
                <a:cs typeface="Helvetica Neue Medium"/>
              </a:rPr>
            </a:br>
            <a:r>
              <a:rPr lang="en-US" sz="1100" dirty="0" smtClean="0">
                <a:latin typeface="Helvetica Neue Medium"/>
                <a:cs typeface="Helvetica Neue Medium"/>
              </a:rPr>
              <a:t> parents with offspring)</a:t>
            </a:r>
            <a:endParaRPr lang="en-US" sz="1100" dirty="0">
              <a:latin typeface="Helvetica Neue Medium"/>
              <a:cs typeface="Helvetica Neue Medium"/>
            </a:endParaRPr>
          </a:p>
        </p:txBody>
      </p:sp>
      <p:sp>
        <p:nvSpPr>
          <p:cNvPr id="6" name="Right Bracket 5"/>
          <p:cNvSpPr/>
          <p:nvPr/>
        </p:nvSpPr>
        <p:spPr>
          <a:xfrm>
            <a:off x="6406932" y="1027142"/>
            <a:ext cx="53594" cy="308995"/>
          </a:xfrm>
          <a:prstGeom prst="rightBracket">
            <a:avLst>
              <a:gd name="adj" fmla="val 27531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Bracket 80"/>
          <p:cNvSpPr/>
          <p:nvPr/>
        </p:nvSpPr>
        <p:spPr>
          <a:xfrm flipH="1">
            <a:off x="5969915" y="1025044"/>
            <a:ext cx="53594" cy="308995"/>
          </a:xfrm>
          <a:prstGeom prst="rightBracket">
            <a:avLst>
              <a:gd name="adj" fmla="val 27531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ket 81"/>
          <p:cNvSpPr/>
          <p:nvPr/>
        </p:nvSpPr>
        <p:spPr>
          <a:xfrm>
            <a:off x="6406932" y="2240255"/>
            <a:ext cx="53594" cy="308995"/>
          </a:xfrm>
          <a:prstGeom prst="rightBracket">
            <a:avLst>
              <a:gd name="adj" fmla="val 27531"/>
            </a:avLst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Bracket 82"/>
          <p:cNvSpPr/>
          <p:nvPr/>
        </p:nvSpPr>
        <p:spPr>
          <a:xfrm flipH="1">
            <a:off x="5969915" y="2238157"/>
            <a:ext cx="53594" cy="308995"/>
          </a:xfrm>
          <a:prstGeom prst="rightBracket">
            <a:avLst>
              <a:gd name="adj" fmla="val 27531"/>
            </a:avLst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057" y="587300"/>
            <a:ext cx="8975333" cy="5960664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 rot="5400000">
            <a:off x="4478865" y="-3610213"/>
            <a:ext cx="255717" cy="837107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5400000">
            <a:off x="4555065" y="-3610213"/>
            <a:ext cx="103317" cy="83710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1917" y="99006"/>
            <a:ext cx="5069612" cy="9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540" y="257952"/>
            <a:ext cx="4606367" cy="57522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Sample Pedigree</a:t>
            </a:r>
            <a:endParaRPr lang="en-US" sz="400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Eurostile"/>
              <a:cs typeface="Eurostile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7888" y="6567642"/>
            <a:ext cx="8889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000000"/>
                </a:solidFill>
              </a:rPr>
              <a:t>Source: Taken from The Genetics Resource Center, Michigan Department of Community Health, Genomics and Genetic Disorders Section, </a:t>
            </a:r>
            <a:r>
              <a:rPr lang="en-US" sz="900" dirty="0" err="1" smtClean="0">
                <a:solidFill>
                  <a:srgbClr val="000000"/>
                </a:solidFill>
              </a:rPr>
              <a:t>www.migeneticsconnection.org</a:t>
            </a:r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4" name="Picture 3" descr="Pedigree Chart.psd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6" y="1190539"/>
            <a:ext cx="7768614" cy="5318938"/>
          </a:xfrm>
          <a:prstGeom prst="rect">
            <a:avLst/>
          </a:prstGeom>
          <a:effectLst>
            <a:outerShdw blurRad="41275" dist="25400" dir="2700000" algn="tl" rotWithShape="0">
              <a:srgbClr val="000000">
                <a:alpha val="2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06676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pedigree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Department of Health and Human Services has a good website that makes it simple to create a pedigree</a:t>
            </a:r>
          </a:p>
          <a:p>
            <a:pPr lvl="1"/>
            <a:r>
              <a:rPr lang="en-US" dirty="0" smtClean="0"/>
              <a:t>https: //familyhistory.hhs.gov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				or</a:t>
            </a:r>
          </a:p>
          <a:p>
            <a:pPr marL="457200" lvl="1" indent="0">
              <a:buNone/>
            </a:pPr>
            <a:r>
              <a:rPr lang="en-US" dirty="0" smtClean="0"/>
              <a:t>- Handout “Creating My Family Health Tree”</a:t>
            </a:r>
          </a:p>
        </p:txBody>
      </p:sp>
    </p:spTree>
    <p:extLst>
      <p:ext uri="{BB962C8B-B14F-4D97-AF65-F5344CB8AC3E}">
        <p14:creationId xmlns:p14="http://schemas.microsoft.com/office/powerpoint/2010/main" val="157097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worksheet: “Info Exchange: My Family Health History” talk to your family members and other trusted adults about the medical and health information they have about themselves and others in the family</a:t>
            </a:r>
          </a:p>
          <a:p>
            <a:r>
              <a:rPr lang="en-US" dirty="0" smtClean="0"/>
              <a:t>What do you think you should do with your family health tree when finished??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8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r>
              <a:rPr lang="en-US" smtClean="0"/>
              <a:t>Survey provided.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265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Opening Work</vt:lpstr>
      <vt:lpstr>Six Categories of Risk Behaviors</vt:lpstr>
      <vt:lpstr>Standardized Pedigree Symbols and Relationships</vt:lpstr>
      <vt:lpstr>Sample Pedigree</vt:lpstr>
      <vt:lpstr>Creating your pedigree</vt:lpstr>
      <vt:lpstr>Homework</vt:lpstr>
      <vt:lpstr>Survey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Heath Warmbein</cp:lastModifiedBy>
  <cp:revision>128</cp:revision>
  <dcterms:created xsi:type="dcterms:W3CDTF">2012-10-23T17:35:34Z</dcterms:created>
  <dcterms:modified xsi:type="dcterms:W3CDTF">2014-03-09T18:04:02Z</dcterms:modified>
</cp:coreProperties>
</file>