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62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B7D9-503A-814A-B007-BEE001D23AD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1089-AF43-F34E-9028-BA508BB59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085620" y="4929734"/>
            <a:ext cx="5128660" cy="95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Unit 3 Lesson </a:t>
            </a:r>
            <a:r>
              <a:rPr lang="en-US" dirty="0"/>
              <a:t>6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863405"/>
            <a:ext cx="2946717" cy="85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85620" y="5863405"/>
            <a:ext cx="6145050" cy="85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3111334" y="5902054"/>
            <a:ext cx="5214789" cy="635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Guidelines for Physical Activity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prepared to report back on the nutrients you researched.</a:t>
            </a:r>
          </a:p>
          <a:p>
            <a:pPr lvl="1"/>
            <a:r>
              <a:rPr lang="en-US" dirty="0" smtClean="0"/>
              <a:t>Name one fact about your nutrient</a:t>
            </a:r>
            <a:endParaRPr lang="en-US" dirty="0" smtClean="0"/>
          </a:p>
          <a:p>
            <a:pPr lvl="1"/>
            <a:r>
              <a:rPr lang="en-US" dirty="0" smtClean="0"/>
              <a:t>What foods provide your nutrient </a:t>
            </a:r>
          </a:p>
          <a:p>
            <a:pPr lvl="1"/>
            <a:r>
              <a:rPr lang="en-US" dirty="0" smtClean="0"/>
              <a:t>What does the nutrient does for the body.</a:t>
            </a:r>
            <a:endParaRPr lang="en-US" dirty="0"/>
          </a:p>
          <a:p>
            <a:pPr marL="1828800" lvl="3" indent="-457200">
              <a:buAutoNum type="arabicPeriod"/>
            </a:pPr>
            <a:r>
              <a:rPr lang="en-US" dirty="0" smtClean="0"/>
              <a:t>Potassium</a:t>
            </a:r>
          </a:p>
          <a:p>
            <a:pPr marL="1828800" lvl="3" indent="-457200">
              <a:buAutoNum type="arabicPeriod"/>
            </a:pPr>
            <a:r>
              <a:rPr lang="en-US" dirty="0" smtClean="0"/>
              <a:t>Dietary fiber</a:t>
            </a:r>
          </a:p>
          <a:p>
            <a:pPr marL="1828800" lvl="3" indent="-457200">
              <a:buAutoNum type="arabicPeriod"/>
            </a:pPr>
            <a:r>
              <a:rPr lang="en-US" dirty="0" smtClean="0"/>
              <a:t>Calcium</a:t>
            </a:r>
          </a:p>
          <a:p>
            <a:pPr marL="1828800" lvl="3" indent="-457200">
              <a:buAutoNum type="arabicPeriod"/>
            </a:pPr>
            <a:r>
              <a:rPr lang="en-US" dirty="0" smtClean="0"/>
              <a:t>Vitamin D</a:t>
            </a:r>
          </a:p>
          <a:p>
            <a:pPr marL="1828800" lvl="3" indent="-457200">
              <a:buAutoNum type="arabicPeriod"/>
            </a:pPr>
            <a:r>
              <a:rPr lang="en-US" dirty="0" smtClean="0"/>
              <a:t>Folic Acid</a:t>
            </a:r>
          </a:p>
          <a:p>
            <a:pPr marL="1828800" lvl="3" indent="-457200">
              <a:buAutoNum type="arabicPeriod"/>
            </a:pPr>
            <a:r>
              <a:rPr lang="en-US" dirty="0" smtClean="0"/>
              <a:t>Iron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2286000" lvl="4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81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1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1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8740"/>
            <a:ext cx="9217172" cy="108140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60" y="254796"/>
            <a:ext cx="7467417" cy="84645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arker Felt"/>
                <a:cs typeface="Marker Felt"/>
              </a:rPr>
              <a:t>How Much Is Enough?</a:t>
            </a:r>
            <a:endParaRPr lang="en-US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959" y="146770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5"/>
          <p:cNvSpPr/>
          <p:nvPr/>
        </p:nvSpPr>
        <p:spPr>
          <a:xfrm>
            <a:off x="321061" y="152089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3804" y="2004073"/>
            <a:ext cx="7748774" cy="89290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3804" y="2182655"/>
            <a:ext cx="7659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Marker Felt"/>
                <a:cs typeface="Marker Felt"/>
              </a:rPr>
              <a:t>Recommendation for People 6-17 Years of Age</a:t>
            </a:r>
            <a:endParaRPr lang="en-US" sz="2800" dirty="0">
              <a:solidFill>
                <a:srgbClr val="C00000"/>
              </a:solidFill>
              <a:latin typeface="Marker Felt"/>
              <a:cs typeface="Marker Felt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63617"/>
              </p:ext>
            </p:extLst>
          </p:nvPr>
        </p:nvGraphicFramePr>
        <p:xfrm>
          <a:off x="1326790" y="3244216"/>
          <a:ext cx="6610487" cy="32442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10487"/>
              </a:tblGrid>
              <a:tr h="81105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 Neue"/>
                          <a:cs typeface="Helvetica Neue"/>
                        </a:rPr>
                        <a:t>60 minutes of moderate- or vigorous-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Helvetica Neue"/>
                          <a:cs typeface="Helvetica Neue"/>
                        </a:rPr>
                        <a:t>intensity</a:t>
                      </a:r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 aerobic activity each day</a:t>
                      </a:r>
                      <a:endParaRPr lang="en-US" sz="2200" dirty="0"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chemeClr val="accent2">
                        <a:lumMod val="10000"/>
                        <a:lumOff val="90000"/>
                      </a:schemeClr>
                    </a:solidFill>
                  </a:tcPr>
                </a:tc>
              </a:tr>
              <a:tr h="81105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 Neue"/>
                          <a:cs typeface="Helvetica Neue"/>
                        </a:rPr>
                        <a:t>vigorous-intensity</a:t>
                      </a:r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 activity at least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3 days a week</a:t>
                      </a:r>
                      <a:endParaRPr lang="en-US" sz="22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81105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 Neue"/>
                          <a:cs typeface="Helvetica Neue"/>
                        </a:rPr>
                        <a:t>muscle-strengthening</a:t>
                      </a:r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 activities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3 days a week</a:t>
                      </a:r>
                      <a:endParaRPr lang="en-US" sz="2200" dirty="0">
                        <a:latin typeface="Helvetica Neue"/>
                        <a:cs typeface="Helvetica Neue"/>
                      </a:endParaRPr>
                    </a:p>
                  </a:txBody>
                  <a:tcPr>
                    <a:solidFill>
                      <a:srgbClr val="FFD5D5"/>
                    </a:solidFill>
                  </a:tcPr>
                </a:tc>
              </a:tr>
              <a:tr h="81105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Helvetica Neue"/>
                          <a:cs typeface="Helvetica Neue"/>
                        </a:rPr>
                        <a:t>bone-strengthening</a:t>
                      </a:r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 activities </a:t>
                      </a:r>
                    </a:p>
                    <a:p>
                      <a:pPr algn="ctr"/>
                      <a:r>
                        <a:rPr lang="en-US" sz="2200" baseline="0" dirty="0" smtClean="0">
                          <a:latin typeface="Helvetica Neue"/>
                          <a:cs typeface="Helvetica Neue"/>
                        </a:rPr>
                        <a:t>3 days a week</a:t>
                      </a:r>
                      <a:endParaRPr lang="en-US" sz="22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31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1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1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8740"/>
            <a:ext cx="9217172" cy="108140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309" y="254796"/>
            <a:ext cx="6186555" cy="846453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arker Felt"/>
                <a:cs typeface="Marker Felt"/>
              </a:rPr>
              <a:t>How Much Is Enough?</a:t>
            </a:r>
            <a:endParaRPr lang="en-US" sz="48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959" y="146770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5"/>
          <p:cNvSpPr/>
          <p:nvPr/>
        </p:nvSpPr>
        <p:spPr>
          <a:xfrm>
            <a:off x="321061" y="152089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4125" y="2222336"/>
            <a:ext cx="81357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Helvetica Neue"/>
                <a:cs typeface="Helvetica Neue"/>
              </a:rPr>
              <a:t>Aerobic Activities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Helvetica Neue"/>
                <a:cs typeface="Helvetica Neue"/>
              </a:rPr>
              <a:t>y</a:t>
            </a:r>
            <a:r>
              <a:rPr lang="en-US" sz="2600" dirty="0" smtClean="0">
                <a:latin typeface="Helvetica Neue"/>
                <a:cs typeface="Helvetica Neue"/>
              </a:rPr>
              <a:t>ou breathe harder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Helvetica Neue"/>
                <a:cs typeface="Helvetica Neue"/>
              </a:rPr>
              <a:t>y</a:t>
            </a:r>
            <a:r>
              <a:rPr lang="en-US" sz="2600" dirty="0" smtClean="0">
                <a:latin typeface="Helvetica Neue"/>
                <a:cs typeface="Helvetica Neue"/>
              </a:rPr>
              <a:t>our heart beats faster</a:t>
            </a:r>
          </a:p>
          <a:p>
            <a:endParaRPr lang="en-US" sz="2600" dirty="0">
              <a:latin typeface="Helvetica Neue"/>
              <a:cs typeface="Helvetica Neue"/>
            </a:endParaRPr>
          </a:p>
          <a:p>
            <a:r>
              <a:rPr lang="en-US" sz="2600" b="1" dirty="0" smtClean="0">
                <a:solidFill>
                  <a:srgbClr val="C00000"/>
                </a:solidFill>
                <a:latin typeface="Helvetica Neue"/>
                <a:cs typeface="Helvetica Neue"/>
              </a:rPr>
              <a:t>Moderate-Intensity Activities </a:t>
            </a:r>
            <a:r>
              <a:rPr lang="en-US" sz="2600" dirty="0" smtClean="0">
                <a:latin typeface="Helvetica Neue"/>
                <a:cs typeface="Helvetica Neue"/>
              </a:rPr>
              <a:t>= you can </a:t>
            </a:r>
            <a:br>
              <a:rPr lang="en-US" sz="2600" dirty="0" smtClean="0">
                <a:latin typeface="Helvetica Neue"/>
                <a:cs typeface="Helvetica Neue"/>
              </a:rPr>
            </a:br>
            <a:r>
              <a:rPr lang="en-US" sz="2600" dirty="0" smtClean="0">
                <a:latin typeface="Helvetica Neue"/>
                <a:cs typeface="Helvetica Neue"/>
              </a:rPr>
              <a:t>talk while you do them, but you can’t sing</a:t>
            </a:r>
          </a:p>
          <a:p>
            <a:endParaRPr lang="en-US" sz="2600" b="1" dirty="0">
              <a:latin typeface="Helvetica Neue"/>
              <a:cs typeface="Helvetica Neue"/>
            </a:endParaRPr>
          </a:p>
          <a:p>
            <a:r>
              <a:rPr lang="en-US" sz="2600" b="1" dirty="0" smtClean="0">
                <a:solidFill>
                  <a:srgbClr val="C00000"/>
                </a:solidFill>
                <a:latin typeface="Helvetica Neue"/>
                <a:cs typeface="Helvetica Neue"/>
              </a:rPr>
              <a:t>Vigorous-Intensity Activities </a:t>
            </a:r>
            <a:r>
              <a:rPr lang="en-US" sz="2600" dirty="0" smtClean="0">
                <a:latin typeface="Helvetica Neue"/>
                <a:cs typeface="Helvetica Neue"/>
              </a:rPr>
              <a:t>= you can only </a:t>
            </a:r>
            <a:br>
              <a:rPr lang="en-US" sz="2600" dirty="0" smtClean="0">
                <a:latin typeface="Helvetica Neue"/>
                <a:cs typeface="Helvetica Neue"/>
              </a:rPr>
            </a:br>
            <a:r>
              <a:rPr lang="en-US" sz="2600" dirty="0" smtClean="0">
                <a:latin typeface="Helvetica Neue"/>
                <a:cs typeface="Helvetica Neue"/>
              </a:rPr>
              <a:t>say a few words without stopping to catch your breath</a:t>
            </a:r>
          </a:p>
          <a:p>
            <a:endParaRPr lang="en-US" sz="2600" dirty="0">
              <a:latin typeface="Helvetica Neue"/>
              <a:cs typeface="Helvetica Neue"/>
            </a:endParaRPr>
          </a:p>
        </p:txBody>
      </p:sp>
      <p:pic>
        <p:nvPicPr>
          <p:cNvPr id="8" name="Picture 7" descr="Cycl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44" y="3785850"/>
            <a:ext cx="1305298" cy="14860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Snowboard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97" y="1814943"/>
            <a:ext cx="1739917" cy="19808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91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1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1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8740"/>
            <a:ext cx="9217172" cy="108140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309" y="254796"/>
            <a:ext cx="6186555" cy="846453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arker Felt"/>
                <a:cs typeface="Marker Felt"/>
              </a:rPr>
              <a:t>How Much Is Enough?</a:t>
            </a:r>
            <a:endParaRPr lang="en-US" sz="48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959" y="146770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5"/>
          <p:cNvSpPr/>
          <p:nvPr/>
        </p:nvSpPr>
        <p:spPr>
          <a:xfrm>
            <a:off x="321061" y="152089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Dog-Walk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294" y="3903941"/>
            <a:ext cx="2281970" cy="259793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474959"/>
              </p:ext>
            </p:extLst>
          </p:nvPr>
        </p:nvGraphicFramePr>
        <p:xfrm>
          <a:off x="2118207" y="2456674"/>
          <a:ext cx="6692172" cy="389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8789"/>
                <a:gridCol w="2014086"/>
                <a:gridCol w="2619297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b="1" dirty="0" smtClean="0">
                          <a:latin typeface="Helvetica Neue"/>
                          <a:cs typeface="Helvetica Neue"/>
                        </a:rPr>
                        <a:t>Examples</a:t>
                      </a:r>
                      <a:endParaRPr lang="en-US" b="1" dirty="0">
                        <a:latin typeface="Helvetica Neue"/>
                        <a:cs typeface="Helvetica Neue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dirty="0">
                        <a:latin typeface="Helvetica Neue"/>
                        <a:cs typeface="Helvetica Neue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dirty="0">
                        <a:latin typeface="Helvetica Neue"/>
                        <a:cs typeface="Helvetica Neue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0816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Running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Hopping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Skipping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Jumping rope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Swimming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Dancing 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Bicycling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Hiking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Skateboarding 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Rollerblading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Karate</a:t>
                      </a: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Ice</a:t>
                      </a:r>
                      <a:r>
                        <a:rPr lang="en-US" baseline="0" dirty="0" smtClean="0">
                          <a:latin typeface="Helvetica Neue"/>
                          <a:cs typeface="Helvetica Neue"/>
                        </a:rPr>
                        <a:t> or field hockey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Basketball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Tennis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Cross-country skiing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Canoeing </a:t>
                      </a:r>
                      <a:br>
                        <a:rPr lang="en-US" dirty="0" smtClean="0">
                          <a:latin typeface="Helvetica Neue"/>
                          <a:cs typeface="Helvetica Neue"/>
                        </a:rPr>
                      </a:b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or kayaking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Brisk</a:t>
                      </a:r>
                      <a:r>
                        <a:rPr lang="en-US" baseline="0" dirty="0" smtClean="0">
                          <a:latin typeface="Helvetica Neue"/>
                          <a:cs typeface="Helvetica Neue"/>
                        </a:rPr>
                        <a:t> walking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Games that </a:t>
                      </a:r>
                      <a:br>
                        <a:rPr lang="en-US" dirty="0" smtClean="0">
                          <a:latin typeface="Helvetica Neue"/>
                          <a:cs typeface="Helvetica Neue"/>
                        </a:rPr>
                      </a:b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require catching and</a:t>
                      </a:r>
                      <a:r>
                        <a:rPr lang="en-US" baseline="0" dirty="0" smtClean="0">
                          <a:latin typeface="Helvetica Neue"/>
                          <a:cs typeface="Helvetica Neue"/>
                        </a:rPr>
                        <a:t> </a:t>
                      </a: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throwing, such as baseball</a:t>
                      </a:r>
                      <a:r>
                        <a:rPr lang="en-US" baseline="0" dirty="0" smtClean="0">
                          <a:latin typeface="Helvetica Neue"/>
                          <a:cs typeface="Helvetica Neue"/>
                        </a:rPr>
                        <a:t> and softball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  <a:p>
                      <a:pPr marL="228600" indent="-228600">
                        <a:spcBef>
                          <a:spcPts val="600"/>
                        </a:spcBef>
                        <a:buFont typeface="Arial"/>
                        <a:buChar char="•"/>
                      </a:pP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Housework and </a:t>
                      </a:r>
                      <a:br>
                        <a:rPr lang="en-US" dirty="0" smtClean="0">
                          <a:latin typeface="Helvetica Neue"/>
                          <a:cs typeface="Helvetica Neue"/>
                        </a:rPr>
                      </a:br>
                      <a:r>
                        <a:rPr lang="en-US" dirty="0" smtClean="0">
                          <a:latin typeface="Helvetica Neue"/>
                          <a:cs typeface="Helvetica Neue"/>
                        </a:rPr>
                        <a:t>yard work, such as sweeping or pushing a lawn mower</a:t>
                      </a:r>
                      <a:endParaRPr lang="en-US" dirty="0">
                        <a:latin typeface="Helvetica Neue"/>
                        <a:cs typeface="Helvetica Neue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Baseb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127" y="1630722"/>
            <a:ext cx="1756124" cy="19992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Socc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266" y="1240146"/>
            <a:ext cx="1279183" cy="145630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426866" y="1939316"/>
            <a:ext cx="6591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Helvetica Neue"/>
                <a:cs typeface="Helvetica Neue"/>
              </a:rPr>
              <a:t>Aerobic activities </a:t>
            </a:r>
            <a:r>
              <a:rPr lang="en-US" sz="2000" b="1" dirty="0">
                <a:solidFill>
                  <a:srgbClr val="C00000"/>
                </a:solidFill>
                <a:latin typeface="Helvetica Neue"/>
                <a:cs typeface="Helvetica Neue"/>
              </a:rPr>
              <a:t>increase cardiorespiratory fitness</a:t>
            </a:r>
            <a:r>
              <a:rPr lang="en-US" sz="2000" dirty="0">
                <a:solidFill>
                  <a:srgbClr val="C00000"/>
                </a:solidFill>
                <a:latin typeface="Helvetica Neue"/>
                <a:cs typeface="Helvetica Neue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5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1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1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8740"/>
            <a:ext cx="9217172" cy="108140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309" y="254796"/>
            <a:ext cx="6186555" cy="846453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arker Felt"/>
                <a:cs typeface="Marker Felt"/>
              </a:rPr>
              <a:t>How Much Is Enough?</a:t>
            </a:r>
            <a:endParaRPr lang="en-US" sz="48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959" y="146770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5"/>
          <p:cNvSpPr/>
          <p:nvPr/>
        </p:nvSpPr>
        <p:spPr>
          <a:xfrm>
            <a:off x="321061" y="152089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4125" y="2093360"/>
            <a:ext cx="813571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Helvetica Neue"/>
                <a:cs typeface="Helvetica Neue"/>
              </a:rPr>
              <a:t>Muscle-Strengthening Activities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>
                <a:latin typeface="Helvetica Neue"/>
                <a:cs typeface="Helvetica Neue"/>
              </a:rPr>
              <a:t>m</a:t>
            </a:r>
            <a:r>
              <a:rPr lang="en-US" sz="2200" dirty="0" smtClean="0">
                <a:latin typeface="Helvetica Neue"/>
                <a:cs typeface="Helvetica Neue"/>
              </a:rPr>
              <a:t>ake your muscles stronger</a:t>
            </a:r>
          </a:p>
          <a:p>
            <a:endParaRPr lang="en-US" sz="2200" dirty="0">
              <a:latin typeface="Helvetica Neue"/>
              <a:cs typeface="Helvetica Neue"/>
            </a:endParaRPr>
          </a:p>
          <a:p>
            <a:r>
              <a:rPr lang="en-US" sz="2200" b="1" dirty="0" smtClean="0">
                <a:latin typeface="Helvetica Neue"/>
                <a:cs typeface="Helvetica Neue"/>
              </a:rPr>
              <a:t>Examples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 smtClean="0">
                <a:latin typeface="Helvetica Neue"/>
                <a:cs typeface="Helvetica Neue"/>
              </a:rPr>
              <a:t>Push-ups or pull-ups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 smtClean="0">
                <a:latin typeface="Helvetica Neue"/>
                <a:cs typeface="Helvetica Neue"/>
              </a:rPr>
              <a:t>Lifting weights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 smtClean="0">
                <a:latin typeface="Helvetica Neue"/>
                <a:cs typeface="Helvetica Neue"/>
              </a:rPr>
              <a:t>Weight machine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 smtClean="0">
                <a:latin typeface="Helvetica Neue"/>
                <a:cs typeface="Helvetica Neue"/>
              </a:rPr>
              <a:t>Resistance exercises using body weight or exercise bands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 smtClean="0">
                <a:latin typeface="Helvetica Neue"/>
                <a:cs typeface="Helvetica Neue"/>
              </a:rPr>
              <a:t>Climbing wall</a:t>
            </a:r>
          </a:p>
          <a:p>
            <a:pPr marL="287338" indent="-287338">
              <a:buFont typeface="Arial"/>
              <a:buChar char="•"/>
            </a:pPr>
            <a:r>
              <a:rPr lang="en-US" sz="2200" dirty="0" smtClean="0">
                <a:latin typeface="Helvetica Neue"/>
                <a:cs typeface="Helvetica Neue"/>
              </a:rPr>
              <a:t>Sit-ups (curl-ups or crunches)</a:t>
            </a:r>
          </a:p>
          <a:p>
            <a:endParaRPr lang="en-US" sz="2200" dirty="0">
              <a:latin typeface="Helvetica Neue"/>
              <a:cs typeface="Helvetica Neue"/>
            </a:endParaRPr>
          </a:p>
          <a:p>
            <a:r>
              <a:rPr lang="en-US" sz="2200" dirty="0" smtClean="0">
                <a:latin typeface="Helvetica Neue"/>
                <a:cs typeface="Helvetica Neue"/>
              </a:rPr>
              <a:t>It is important to </a:t>
            </a:r>
            <a:r>
              <a:rPr lang="en-US" sz="2200" b="1" dirty="0" smtClean="0">
                <a:latin typeface="Helvetica Neue"/>
                <a:cs typeface="Helvetica Neue"/>
              </a:rPr>
              <a:t>work all the different parts </a:t>
            </a:r>
            <a:r>
              <a:rPr lang="en-US" sz="2200" dirty="0" smtClean="0">
                <a:latin typeface="Helvetica Neue"/>
                <a:cs typeface="Helvetica Neue"/>
              </a:rPr>
              <a:t>of the body.</a:t>
            </a:r>
            <a:endParaRPr lang="en-US" sz="2200" dirty="0">
              <a:latin typeface="Helvetica Neue"/>
              <a:cs typeface="Helvetica Neue"/>
            </a:endParaRPr>
          </a:p>
        </p:txBody>
      </p:sp>
      <p:pic>
        <p:nvPicPr>
          <p:cNvPr id="3" name="Picture 2" descr="Weigh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131">
            <a:off x="4790248" y="2265232"/>
            <a:ext cx="4400389" cy="224119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67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1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1000"/>
                </a:schemeClr>
              </a:gs>
            </a:gsLst>
            <a:lin ang="16200000" scaled="0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8740"/>
            <a:ext cx="9217172" cy="108140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309" y="254796"/>
            <a:ext cx="6186555" cy="846453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arker Felt"/>
                <a:cs typeface="Marker Felt"/>
              </a:rPr>
              <a:t>How Much Is Enough?</a:t>
            </a:r>
            <a:endParaRPr lang="en-US" sz="48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959" y="146770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5"/>
          <p:cNvSpPr/>
          <p:nvPr/>
        </p:nvSpPr>
        <p:spPr>
          <a:xfrm>
            <a:off x="321061" y="1520898"/>
            <a:ext cx="8661562" cy="5228451"/>
          </a:xfrm>
          <a:custGeom>
            <a:avLst/>
            <a:gdLst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5985209 w 8661562"/>
              <a:gd name="connsiteY14" fmla="*/ 0 h 5228451"/>
              <a:gd name="connsiteX15" fmla="*/ 2676354 w 8661562"/>
              <a:gd name="connsiteY15" fmla="*/ 1 h 5228451"/>
              <a:gd name="connsiteX16" fmla="*/ 2676354 w 8661562"/>
              <a:gd name="connsiteY16" fmla="*/ 0 h 5228451"/>
              <a:gd name="connsiteX0" fmla="*/ 216615 w 8661562"/>
              <a:gd name="connsiteY0" fmla="*/ 1 h 5228451"/>
              <a:gd name="connsiteX1" fmla="*/ 2676354 w 8661562"/>
              <a:gd name="connsiteY1" fmla="*/ 1 h 5228451"/>
              <a:gd name="connsiteX2" fmla="*/ 2728596 w 8661562"/>
              <a:gd name="connsiteY2" fmla="*/ 208966 h 5228451"/>
              <a:gd name="connsiteX3" fmla="*/ 5932968 w 8661562"/>
              <a:gd name="connsiteY3" fmla="*/ 208966 h 5228451"/>
              <a:gd name="connsiteX4" fmla="*/ 5985209 w 8661562"/>
              <a:gd name="connsiteY4" fmla="*/ 1 h 5228451"/>
              <a:gd name="connsiteX5" fmla="*/ 8444947 w 8661562"/>
              <a:gd name="connsiteY5" fmla="*/ 1 h 5228451"/>
              <a:gd name="connsiteX6" fmla="*/ 8661562 w 8661562"/>
              <a:gd name="connsiteY6" fmla="*/ 216616 h 5228451"/>
              <a:gd name="connsiteX7" fmla="*/ 8661562 w 8661562"/>
              <a:gd name="connsiteY7" fmla="*/ 5011836 h 5228451"/>
              <a:gd name="connsiteX8" fmla="*/ 8444947 w 8661562"/>
              <a:gd name="connsiteY8" fmla="*/ 5228451 h 5228451"/>
              <a:gd name="connsiteX9" fmla="*/ 216615 w 8661562"/>
              <a:gd name="connsiteY9" fmla="*/ 5228451 h 5228451"/>
              <a:gd name="connsiteX10" fmla="*/ 0 w 8661562"/>
              <a:gd name="connsiteY10" fmla="*/ 5011836 h 5228451"/>
              <a:gd name="connsiteX11" fmla="*/ 0 w 8661562"/>
              <a:gd name="connsiteY11" fmla="*/ 216616 h 5228451"/>
              <a:gd name="connsiteX12" fmla="*/ 216615 w 8661562"/>
              <a:gd name="connsiteY12" fmla="*/ 1 h 5228451"/>
              <a:gd name="connsiteX13" fmla="*/ 2676354 w 8661562"/>
              <a:gd name="connsiteY13" fmla="*/ 0 h 5228451"/>
              <a:gd name="connsiteX14" fmla="*/ 2676354 w 8661562"/>
              <a:gd name="connsiteY14" fmla="*/ 1 h 5228451"/>
              <a:gd name="connsiteX15" fmla="*/ 2676354 w 8661562"/>
              <a:gd name="connsiteY15" fmla="*/ 0 h 52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61562" h="5228451">
                <a:moveTo>
                  <a:pt x="216615" y="1"/>
                </a:moveTo>
                <a:lnTo>
                  <a:pt x="2676354" y="1"/>
                </a:lnTo>
                <a:lnTo>
                  <a:pt x="2728596" y="208966"/>
                </a:lnTo>
                <a:lnTo>
                  <a:pt x="5932968" y="208966"/>
                </a:lnTo>
                <a:lnTo>
                  <a:pt x="5985209" y="1"/>
                </a:lnTo>
                <a:lnTo>
                  <a:pt x="8444947" y="1"/>
                </a:lnTo>
                <a:cubicBezTo>
                  <a:pt x="8564580" y="1"/>
                  <a:pt x="8661562" y="96983"/>
                  <a:pt x="8661562" y="216616"/>
                </a:cubicBezTo>
                <a:lnTo>
                  <a:pt x="8661562" y="5011836"/>
                </a:lnTo>
                <a:cubicBezTo>
                  <a:pt x="8661562" y="5131469"/>
                  <a:pt x="8564580" y="5228451"/>
                  <a:pt x="8444947" y="5228451"/>
                </a:cubicBezTo>
                <a:lnTo>
                  <a:pt x="216615" y="5228451"/>
                </a:lnTo>
                <a:cubicBezTo>
                  <a:pt x="96982" y="5228451"/>
                  <a:pt x="0" y="5131469"/>
                  <a:pt x="0" y="5011836"/>
                </a:cubicBezTo>
                <a:lnTo>
                  <a:pt x="0" y="216616"/>
                </a:lnTo>
                <a:cubicBezTo>
                  <a:pt x="0" y="96983"/>
                  <a:pt x="96982" y="1"/>
                  <a:pt x="216615" y="1"/>
                </a:cubicBezTo>
                <a:close/>
                <a:moveTo>
                  <a:pt x="2676354" y="0"/>
                </a:moveTo>
                <a:lnTo>
                  <a:pt x="2676354" y="1"/>
                </a:lnTo>
                <a:lnTo>
                  <a:pt x="2676354" y="0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4752" y="1894937"/>
            <a:ext cx="8135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Helvetica Neue"/>
                <a:cs typeface="Helvetica Neue"/>
              </a:rPr>
              <a:t>Bone-Strengthening Activities</a:t>
            </a:r>
          </a:p>
          <a:p>
            <a:pPr marL="228600" indent="-228600">
              <a:buFont typeface="Arial"/>
              <a:buChar char="•"/>
            </a:pPr>
            <a:r>
              <a:rPr lang="en-US" dirty="0">
                <a:latin typeface="Helvetica Neue"/>
                <a:cs typeface="Helvetica Neue"/>
              </a:rPr>
              <a:t>p</a:t>
            </a:r>
            <a:r>
              <a:rPr lang="en-US" dirty="0" smtClean="0">
                <a:latin typeface="Helvetica Neue"/>
                <a:cs typeface="Helvetica Neue"/>
              </a:rPr>
              <a:t>roduce a force on the bones that promotes bone growth and strength.</a:t>
            </a:r>
          </a:p>
          <a:p>
            <a:endParaRPr lang="en-US" dirty="0">
              <a:latin typeface="Helvetica Neue"/>
              <a:cs typeface="Helvetica Neue"/>
            </a:endParaRPr>
          </a:p>
          <a:p>
            <a:r>
              <a:rPr lang="en-US" b="1" dirty="0" smtClean="0">
                <a:latin typeface="Helvetica Neue"/>
                <a:cs typeface="Helvetica Neue"/>
              </a:rPr>
              <a:t>Examples</a:t>
            </a:r>
          </a:p>
          <a:p>
            <a:pPr marL="228600" indent="-2286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Running </a:t>
            </a:r>
          </a:p>
          <a:p>
            <a:pPr marL="228600" indent="-2286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Jumping rope</a:t>
            </a:r>
          </a:p>
          <a:p>
            <a:pPr marL="228600" indent="-2286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Basketball</a:t>
            </a:r>
          </a:p>
          <a:p>
            <a:pPr marL="228600" indent="-2286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Tennis</a:t>
            </a:r>
          </a:p>
          <a:p>
            <a:pPr marL="228600" indent="-2286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Volleyball</a:t>
            </a:r>
          </a:p>
          <a:p>
            <a:pPr marL="228600" indent="-2286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Gymnastics</a:t>
            </a:r>
          </a:p>
          <a:p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789" y="4910974"/>
            <a:ext cx="6667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00000"/>
                </a:solidFill>
                <a:latin typeface="Helvetica Neue"/>
                <a:cs typeface="Helvetica Neue"/>
              </a:rPr>
              <a:t>Especially important for children and adolescents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Helvetica Neue"/>
                <a:cs typeface="Helvetica Neue"/>
              </a:rPr>
              <a:t>During the teenage years, a person’s growing bones absorb more calcium from the blood than at any other time of life. </a:t>
            </a:r>
            <a:br>
              <a:rPr lang="en-US" dirty="0" smtClean="0">
                <a:latin typeface="Helvetica Neue"/>
                <a:cs typeface="Helvetica Neue"/>
              </a:rPr>
            </a:br>
            <a:r>
              <a:rPr lang="en-US" dirty="0" smtClean="0">
                <a:latin typeface="Helvetica Neue"/>
                <a:cs typeface="Helvetica Neue"/>
              </a:rPr>
              <a:t>By early adulthood, a person’s bones stop accepting deposits of calcium.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4276" y="4841524"/>
            <a:ext cx="6766536" cy="1736203"/>
          </a:xfrm>
          <a:prstGeom prst="rect">
            <a:avLst/>
          </a:prstGeom>
          <a:noFill/>
          <a:ln w="19050" cmpd="sng">
            <a:solidFill>
              <a:schemeClr val="accent4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Jump-Rop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4" t="10035" r="10582" b="4673"/>
          <a:stretch/>
        </p:blipFill>
        <p:spPr>
          <a:xfrm rot="2048074">
            <a:off x="6585184" y="4276017"/>
            <a:ext cx="2559774" cy="1349278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Volleyb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90" y="3752430"/>
            <a:ext cx="1499174" cy="141080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Gymna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511" y="2954711"/>
            <a:ext cx="1937174" cy="179583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774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“Agree or Disagree” Worksheet.</a:t>
            </a:r>
          </a:p>
          <a:p>
            <a:r>
              <a:rPr lang="en-US" dirty="0" smtClean="0"/>
              <a:t>What motivates or influences people to be physically active?? (make a list)</a:t>
            </a:r>
          </a:p>
          <a:p>
            <a:r>
              <a:rPr lang="en-US" dirty="0" smtClean="0"/>
              <a:t>In groups of 3 or 4 take one of these motivators and create a commercial or advertisement  to “sell” physical activity to your peers. Your commercial must contain accurate information and be appealing to teens.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your level of physical activity.  5 you do well and 1 you don’t do well at all.</a:t>
            </a:r>
          </a:p>
          <a:p>
            <a:r>
              <a:rPr lang="en-US" dirty="0" smtClean="0"/>
              <a:t>What might motivate you </a:t>
            </a:r>
            <a:r>
              <a:rPr lang="en-US" smtClean="0"/>
              <a:t>to change???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343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Opening Work</vt:lpstr>
      <vt:lpstr>How Much Is Enough?</vt:lpstr>
      <vt:lpstr>How Much Is Enough?</vt:lpstr>
      <vt:lpstr>How Much Is Enough?</vt:lpstr>
      <vt:lpstr>How Much Is Enough?</vt:lpstr>
      <vt:lpstr>How Much Is Enough?</vt:lpstr>
      <vt:lpstr>Activity</vt:lpstr>
      <vt:lpstr>Closure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Administrator</cp:lastModifiedBy>
  <cp:revision>127</cp:revision>
  <dcterms:created xsi:type="dcterms:W3CDTF">2012-10-23T17:35:34Z</dcterms:created>
  <dcterms:modified xsi:type="dcterms:W3CDTF">2013-12-02T19:22:34Z</dcterms:modified>
</cp:coreProperties>
</file>