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7"/>
  </p:handoutMasterIdLst>
  <p:sldIdLst>
    <p:sldId id="275" r:id="rId2"/>
    <p:sldId id="274" r:id="rId3"/>
    <p:sldId id="276" r:id="rId4"/>
    <p:sldId id="277" r:id="rId5"/>
    <p:sldId id="27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3B7D9-503A-814A-B007-BEE001D23AD6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21089-AF43-F34E-9028-BA508BB59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28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70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4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92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5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42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311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78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251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4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5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7172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5EA0F-3ACD-9D42-8162-E4F5CCD61A2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42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3085620" y="4929734"/>
            <a:ext cx="5128660" cy="953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Unit 3 Lesson 10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5863405"/>
            <a:ext cx="2946717" cy="85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85620" y="5863405"/>
            <a:ext cx="6145050" cy="8532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1"/>
          <p:cNvSpPr txBox="1">
            <a:spLocks/>
          </p:cNvSpPr>
          <p:nvPr/>
        </p:nvSpPr>
        <p:spPr>
          <a:xfrm>
            <a:off x="3111334" y="5991343"/>
            <a:ext cx="6032666" cy="6359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Advocating for Nutrition and </a:t>
            </a:r>
            <a:r>
              <a:rPr lang="en-US" sz="2400" smtClean="0">
                <a:solidFill>
                  <a:schemeClr val="bg1"/>
                </a:solidFill>
              </a:rPr>
              <a:t>Physical Activity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03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256568" y="-135303"/>
            <a:ext cx="496061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smtClean="0">
                <a:solidFill>
                  <a:schemeClr val="bg1">
                    <a:lumMod val="85000"/>
                  </a:schemeClr>
                </a:solidFill>
                <a:latin typeface="Rockwell Extra Bold"/>
                <a:cs typeface="Rockwell Extra Bold"/>
              </a:rPr>
              <a:t>ADVOCACY</a:t>
            </a:r>
            <a:endParaRPr lang="en-US" sz="6000" dirty="0">
              <a:solidFill>
                <a:schemeClr val="bg1">
                  <a:lumMod val="85000"/>
                </a:schemeClr>
              </a:solidFill>
              <a:latin typeface="Rockwell Extra Bold"/>
              <a:cs typeface="Rockwell Extra Bold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480" y="0"/>
            <a:ext cx="9227093" cy="8185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985" y="1520832"/>
            <a:ext cx="8551618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140000"/>
              </a:lnSpc>
              <a:buClr>
                <a:schemeClr val="accent4"/>
              </a:buClr>
              <a:buFont typeface="Lucida Grande"/>
              <a:buChar char="‣"/>
            </a:pPr>
            <a:r>
              <a:rPr lang="en-US" sz="3100" dirty="0" smtClean="0"/>
              <a:t>Take a clear stand for a healthy choice. </a:t>
            </a:r>
          </a:p>
          <a:p>
            <a:pPr>
              <a:lnSpc>
                <a:spcPct val="140000"/>
              </a:lnSpc>
              <a:buClr>
                <a:schemeClr val="accent4"/>
              </a:buClr>
              <a:buFont typeface="Lucida Grande"/>
              <a:buChar char="‣"/>
            </a:pPr>
            <a:r>
              <a:rPr lang="en-US" sz="3100" dirty="0" smtClean="0"/>
              <a:t>Explain why the stand taken is good for health. </a:t>
            </a:r>
          </a:p>
          <a:p>
            <a:pPr>
              <a:lnSpc>
                <a:spcPct val="140000"/>
              </a:lnSpc>
              <a:buClr>
                <a:schemeClr val="accent4"/>
              </a:buClr>
              <a:buFont typeface="Lucida Grande"/>
              <a:buChar char="‣"/>
            </a:pPr>
            <a:r>
              <a:rPr lang="en-US" sz="3100" dirty="0" smtClean="0"/>
              <a:t>Use information to support the choice. </a:t>
            </a:r>
          </a:p>
          <a:p>
            <a:pPr>
              <a:lnSpc>
                <a:spcPct val="140000"/>
              </a:lnSpc>
              <a:buClr>
                <a:schemeClr val="accent4"/>
              </a:buClr>
              <a:buFont typeface="Lucida Grande"/>
              <a:buChar char="‣"/>
            </a:pPr>
            <a:r>
              <a:rPr lang="en-US" sz="3100" dirty="0" smtClean="0"/>
              <a:t>Show awareness of the audience for the message. </a:t>
            </a:r>
          </a:p>
          <a:p>
            <a:pPr>
              <a:lnSpc>
                <a:spcPct val="140000"/>
              </a:lnSpc>
              <a:buClr>
                <a:schemeClr val="accent4"/>
              </a:buClr>
              <a:buFont typeface="Lucida Grande"/>
              <a:buChar char="‣"/>
            </a:pPr>
            <a:r>
              <a:rPr lang="en-US" sz="3100" dirty="0" smtClean="0"/>
              <a:t>Be persuasive. </a:t>
            </a:r>
          </a:p>
          <a:p>
            <a:pPr>
              <a:lnSpc>
                <a:spcPct val="140000"/>
              </a:lnSpc>
              <a:buClr>
                <a:schemeClr val="accent4"/>
              </a:buClr>
              <a:buFont typeface="Lucida Grande"/>
              <a:buChar char="‣"/>
            </a:pPr>
            <a:r>
              <a:rPr lang="en-US" sz="3100" dirty="0" smtClean="0"/>
              <a:t>Show conviction about the message. </a:t>
            </a:r>
            <a:endParaRPr lang="en-US" sz="3100" dirty="0"/>
          </a:p>
        </p:txBody>
      </p:sp>
      <p:sp>
        <p:nvSpPr>
          <p:cNvPr id="4" name="Rectangle 3"/>
          <p:cNvSpPr/>
          <p:nvPr/>
        </p:nvSpPr>
        <p:spPr>
          <a:xfrm>
            <a:off x="-2480" y="6627333"/>
            <a:ext cx="9227093" cy="24058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2480" y="6022142"/>
            <a:ext cx="9227093" cy="53822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2480" y="1121090"/>
            <a:ext cx="9227093" cy="24058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81850"/>
            <a:ext cx="496061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smtClean="0">
                <a:solidFill>
                  <a:schemeClr val="bg1">
                    <a:lumMod val="85000"/>
                  </a:schemeClr>
                </a:solidFill>
                <a:latin typeface="Rockwell Extra Bold"/>
                <a:cs typeface="Rockwell Extra Bold"/>
              </a:rPr>
              <a:t>ADVOCACY</a:t>
            </a:r>
            <a:endParaRPr lang="en-US" sz="6000" dirty="0">
              <a:solidFill>
                <a:schemeClr val="bg1">
                  <a:lumMod val="85000"/>
                </a:schemeClr>
              </a:solidFill>
              <a:latin typeface="Rockwell Extra Bold"/>
              <a:cs typeface="Rockwell Extra Bold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0758" y="3593"/>
            <a:ext cx="4960617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Rockwell Extra Bold"/>
                <a:cs typeface="Rockwell Extra Bold"/>
              </a:rPr>
              <a:t>ADVOCACY</a:t>
            </a:r>
            <a:endParaRPr lang="en-US" sz="6000" dirty="0"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Rockwell Extra Bold"/>
              <a:cs typeface="Rockwell Extra Bold"/>
            </a:endParaRPr>
          </a:p>
        </p:txBody>
      </p:sp>
      <p:pic>
        <p:nvPicPr>
          <p:cNvPr id="12" name="Picture 11" descr="Leaf-Butt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7205" y="5038707"/>
            <a:ext cx="2022837" cy="1966869"/>
          </a:xfrm>
          <a:prstGeom prst="rect">
            <a:avLst/>
          </a:prstGeom>
        </p:spPr>
      </p:pic>
      <p:pic>
        <p:nvPicPr>
          <p:cNvPr id="13" name="Picture 12" descr="Envelopes-and-Letter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98460">
            <a:off x="6332367" y="5502240"/>
            <a:ext cx="1829676" cy="1336834"/>
          </a:xfrm>
          <a:prstGeom prst="rect">
            <a:avLst/>
          </a:prstGeom>
        </p:spPr>
      </p:pic>
      <p:pic>
        <p:nvPicPr>
          <p:cNvPr id="14" name="Picture 13" descr="Awarness-Ribbo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49119">
            <a:off x="7512015" y="147023"/>
            <a:ext cx="1305933" cy="2124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407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92895" y="963078"/>
            <a:ext cx="8143617" cy="1023869"/>
          </a:xfrm>
          <a:prstGeom prst="rect">
            <a:avLst/>
          </a:prstGeom>
          <a:noFill/>
          <a:ln w="38100" cmpd="sng">
            <a:solidFill>
              <a:schemeClr val="accent4">
                <a:lumMod val="50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44576" y="719662"/>
            <a:ext cx="7807841" cy="1056232"/>
          </a:xfrm>
          <a:prstGeom prst="rect">
            <a:avLst/>
          </a:prstGeom>
          <a:solidFill>
            <a:schemeClr val="accent3">
              <a:lumMod val="50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024064" y="883942"/>
            <a:ext cx="4389045" cy="687267"/>
            <a:chOff x="2267872" y="838849"/>
            <a:chExt cx="4389045" cy="687267"/>
          </a:xfrm>
        </p:grpSpPr>
        <p:sp>
          <p:nvSpPr>
            <p:cNvPr id="9" name="Title 2"/>
            <p:cNvSpPr txBox="1">
              <a:spLocks/>
            </p:cNvSpPr>
            <p:nvPr/>
          </p:nvSpPr>
          <p:spPr>
            <a:xfrm>
              <a:off x="2267872" y="838849"/>
              <a:ext cx="4389045" cy="68726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7200" b="1" baseline="30000" dirty="0">
                  <a:ln w="76200" cmpd="sng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merican Typewriter"/>
                  <a:cs typeface="American Typewriter"/>
                </a:rPr>
                <a:t>Accessing </a:t>
              </a:r>
              <a:r>
                <a:rPr lang="en-US" sz="7200" b="1" baseline="30000" dirty="0" smtClean="0">
                  <a:ln w="76200" cmpd="sng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merican Typewriter"/>
                  <a:cs typeface="American Typewriter"/>
                </a:rPr>
                <a:t>Information</a:t>
              </a:r>
              <a:endParaRPr lang="en-US" sz="7200" b="1" baseline="30000" dirty="0">
                <a:ln w="76200" cmpd="sng">
                  <a:solidFill>
                    <a:schemeClr val="bg1"/>
                  </a:solidFill>
                </a:ln>
                <a:solidFill>
                  <a:schemeClr val="bg1"/>
                </a:solidFill>
                <a:latin typeface="American Typewriter"/>
                <a:cs typeface="American Typewriter"/>
              </a:endParaRPr>
            </a:p>
          </p:txBody>
        </p:sp>
        <p:sp>
          <p:nvSpPr>
            <p:cNvPr id="10" name="Title 2"/>
            <p:cNvSpPr txBox="1">
              <a:spLocks/>
            </p:cNvSpPr>
            <p:nvPr/>
          </p:nvSpPr>
          <p:spPr>
            <a:xfrm>
              <a:off x="2267872" y="838849"/>
              <a:ext cx="4389045" cy="68726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7200" b="1" baseline="30000" dirty="0">
                  <a:ln w="76200" cmpd="sng">
                    <a:noFill/>
                  </a:ln>
                  <a:latin typeface="American Typewriter"/>
                  <a:cs typeface="American Typewriter"/>
                </a:rPr>
                <a:t>Accessing </a:t>
              </a:r>
              <a:r>
                <a:rPr lang="en-US" sz="7200" b="1" baseline="30000" dirty="0" smtClean="0">
                  <a:ln w="76200" cmpd="sng">
                    <a:noFill/>
                  </a:ln>
                  <a:latin typeface="American Typewriter"/>
                  <a:cs typeface="American Typewriter"/>
                </a:rPr>
                <a:t>Information</a:t>
              </a:r>
              <a:endParaRPr lang="en-US" sz="7200" b="1" baseline="30000" dirty="0">
                <a:ln w="76200" cmpd="sng">
                  <a:noFill/>
                </a:ln>
                <a:latin typeface="American Typewriter"/>
                <a:cs typeface="American Typewriter"/>
              </a:endParaRPr>
            </a:p>
          </p:txBody>
        </p:sp>
      </p:grpSp>
      <p:pic>
        <p:nvPicPr>
          <p:cNvPr id="3" name="Picture 2" descr="Girl-with-Headse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43"/>
          <a:stretch/>
        </p:blipFill>
        <p:spPr>
          <a:xfrm>
            <a:off x="7113131" y="239208"/>
            <a:ext cx="1910293" cy="2491703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1" y="2381245"/>
            <a:ext cx="9088191" cy="4106333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4000" y="2524120"/>
            <a:ext cx="8593667" cy="3820583"/>
          </a:xfrm>
          <a:prstGeom prst="rect">
            <a:avLst/>
          </a:prstGeom>
          <a:solidFill>
            <a:srgbClr val="FFFFFF"/>
          </a:solidFill>
          <a:ln w="28575" cmpd="sng">
            <a:solidFill>
              <a:schemeClr val="accent4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923411" y="2804568"/>
            <a:ext cx="7469187" cy="33231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4800" baseline="30000" dirty="0">
                <a:solidFill>
                  <a:srgbClr val="000000"/>
                </a:solidFill>
                <a:latin typeface="Gill Sans"/>
                <a:cs typeface="Gill Sans"/>
              </a:rPr>
              <a:t>Identify sources of information.</a:t>
            </a:r>
          </a:p>
          <a:p>
            <a:pPr algn="l">
              <a:lnSpc>
                <a:spcPct val="150000"/>
              </a:lnSpc>
            </a:pPr>
            <a:r>
              <a:rPr lang="en-US" sz="4800" baseline="30000" dirty="0">
                <a:solidFill>
                  <a:srgbClr val="000000"/>
                </a:solidFill>
                <a:latin typeface="Gill Sans"/>
                <a:cs typeface="Gill Sans"/>
              </a:rPr>
              <a:t>Explain how to find the </a:t>
            </a:r>
            <a:r>
              <a:rPr lang="en-US" sz="4800" baseline="30000" dirty="0" smtClean="0">
                <a:solidFill>
                  <a:srgbClr val="000000"/>
                </a:solidFill>
                <a:latin typeface="Gill Sans"/>
                <a:cs typeface="Gill Sans"/>
              </a:rPr>
              <a:t>needed help</a:t>
            </a:r>
            <a:r>
              <a:rPr lang="en-US" sz="4800" baseline="30000" dirty="0">
                <a:solidFill>
                  <a:srgbClr val="000000"/>
                </a:solidFill>
                <a:latin typeface="Gill Sans"/>
                <a:cs typeface="Gill Sans"/>
              </a:rPr>
              <a:t>.</a:t>
            </a:r>
          </a:p>
          <a:p>
            <a:pPr algn="l">
              <a:lnSpc>
                <a:spcPct val="150000"/>
              </a:lnSpc>
            </a:pPr>
            <a:r>
              <a:rPr lang="en-US" sz="4800" baseline="30000" dirty="0">
                <a:solidFill>
                  <a:srgbClr val="000000"/>
                </a:solidFill>
                <a:latin typeface="Gill Sans"/>
                <a:cs typeface="Gill Sans"/>
              </a:rPr>
              <a:t>Explain what type of help this source offers.</a:t>
            </a:r>
          </a:p>
          <a:p>
            <a:pPr algn="l">
              <a:lnSpc>
                <a:spcPct val="150000"/>
              </a:lnSpc>
            </a:pPr>
            <a:r>
              <a:rPr lang="en-US" sz="4800" baseline="30000" dirty="0">
                <a:solidFill>
                  <a:srgbClr val="000000"/>
                </a:solidFill>
                <a:latin typeface="Gill Sans"/>
                <a:cs typeface="Gill Sans"/>
              </a:rPr>
              <a:t>Explain why it is a good source</a:t>
            </a:r>
            <a:r>
              <a:rPr lang="en-US" sz="4800" baseline="30000" dirty="0" smtClean="0">
                <a:solidFill>
                  <a:srgbClr val="000000"/>
                </a:solidFill>
                <a:latin typeface="Gill Sans"/>
                <a:cs typeface="Gill Sans"/>
              </a:rPr>
              <a:t>.</a:t>
            </a:r>
            <a:endParaRPr lang="en-US" sz="480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809351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positive changes would you make it the following  areas??</a:t>
            </a:r>
          </a:p>
          <a:p>
            <a:pPr lvl="1"/>
            <a:r>
              <a:rPr lang="en-US" dirty="0" smtClean="0"/>
              <a:t>School’s food service</a:t>
            </a:r>
          </a:p>
          <a:p>
            <a:pPr lvl="1"/>
            <a:r>
              <a:rPr lang="en-US" dirty="0" smtClean="0"/>
              <a:t>Access to physical activities at school</a:t>
            </a:r>
          </a:p>
          <a:p>
            <a:pPr lvl="1"/>
            <a:r>
              <a:rPr lang="en-US" dirty="0" smtClean="0"/>
              <a:t>Healthy fund raising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1765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one of the ideas to advocate for.  </a:t>
            </a:r>
          </a:p>
          <a:p>
            <a:r>
              <a:rPr lang="en-US" dirty="0" smtClean="0"/>
              <a:t>Create a position paper or letter that could be sent to individuals or groups who could make the change or work with others to influence the change.</a:t>
            </a:r>
          </a:p>
          <a:p>
            <a:r>
              <a:rPr lang="en-US" dirty="0" smtClean="0"/>
              <a:t>Make sure you research and keep your target audience in </a:t>
            </a:r>
            <a:r>
              <a:rPr lang="en-US" smtClean="0"/>
              <a:t>mind always!!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5715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167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ADVOCACY</vt:lpstr>
      <vt:lpstr>PowerPoint Presentation</vt:lpstr>
      <vt:lpstr>Assignment</vt:lpstr>
      <vt:lpstr>Assignment continued</vt:lpstr>
    </vt:vector>
  </TitlesOfParts>
  <Company>CMU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EMC Designer</dc:creator>
  <cp:lastModifiedBy>ERASE-ME</cp:lastModifiedBy>
  <cp:revision>63</cp:revision>
  <dcterms:created xsi:type="dcterms:W3CDTF">2012-10-23T17:35:34Z</dcterms:created>
  <dcterms:modified xsi:type="dcterms:W3CDTF">2013-12-09T17:59:02Z</dcterms:modified>
</cp:coreProperties>
</file>