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59" r:id="rId4"/>
    <p:sldId id="260" r:id="rId5"/>
    <p:sldId id="261" r:id="rId6"/>
    <p:sldId id="263" r:id="rId7"/>
    <p:sldId id="257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3B7D9-503A-814A-B007-BEE001D23AD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21089-AF43-F34E-9028-BA508BB59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 rot="20666116">
            <a:off x="3885223" y="4532933"/>
            <a:ext cx="5214789" cy="357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smtClean="0">
                <a:solidFill>
                  <a:srgbClr val="000000"/>
                </a:solidFill>
              </a:rPr>
              <a:t>RELATIONSHIPS: HIKING THE PEAKS AND VALLEYS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 rot="20666116">
            <a:off x="1985131" y="3898652"/>
            <a:ext cx="7003841" cy="95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2 Lesson 6</a:t>
            </a:r>
            <a:endParaRPr lang="en-US" dirty="0"/>
          </a:p>
        </p:txBody>
      </p:sp>
      <p:sp>
        <p:nvSpPr>
          <p:cNvPr id="2" name="Right Triangle 1"/>
          <p:cNvSpPr/>
          <p:nvPr/>
        </p:nvSpPr>
        <p:spPr>
          <a:xfrm>
            <a:off x="0" y="2291787"/>
            <a:ext cx="3442797" cy="456621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0" y="4236334"/>
            <a:ext cx="6865751" cy="2621666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H="1">
            <a:off x="-39688" y="4434757"/>
            <a:ext cx="9256858" cy="242324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Bullying and Harassment worksheet</a:t>
            </a:r>
          </a:p>
          <a:p>
            <a:r>
              <a:rPr lang="en-US" dirty="0" smtClean="0"/>
              <a:t>Please research the topics of bullying and harassment and answer the questions on the student worksheet.</a:t>
            </a:r>
          </a:p>
          <a:p>
            <a:r>
              <a:rPr lang="en-US" dirty="0" smtClean="0"/>
              <a:t>You will need to be prepared to share information from your worksheet and turn in your completed research with citations.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think I would use the phrase “peaks and valleys of relationships?”</a:t>
            </a:r>
          </a:p>
          <a:p>
            <a:endParaRPr lang="en-US" dirty="0" smtClean="0"/>
          </a:p>
          <a:p>
            <a:r>
              <a:rPr lang="en-US" dirty="0" smtClean="0"/>
              <a:t>What health skills are likely to help us the most when building positive relationships? Explain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3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554030" y="2004072"/>
            <a:ext cx="4415102" cy="45626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97322" y="2004073"/>
            <a:ext cx="2992731" cy="476215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321066" y="406767"/>
            <a:ext cx="8568691" cy="70165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1113006" y="138897"/>
            <a:ext cx="6984810" cy="1263574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947" y="107558"/>
            <a:ext cx="5913277" cy="135443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>
                    <a:lumMod val="65000"/>
                  </a:schemeClr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>
                  <a:lumMod val="65000"/>
                </a:schemeClr>
              </a:solidFill>
              <a:latin typeface="Impact"/>
              <a:cs typeface="Impact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675361" y="91301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chemeClr val="bg1"/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1698775" y="75044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latin typeface="Impact"/>
                <a:cs typeface="Impact"/>
              </a:rPr>
              <a:t>HEALTH SKILLS</a:t>
            </a:r>
            <a:endParaRPr lang="en-US" sz="6000" b="1" dirty="0">
              <a:latin typeface="Impact"/>
              <a:cs typeface="Impact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21070" y="1756045"/>
            <a:ext cx="3327875" cy="535743"/>
            <a:chOff x="321070" y="1756045"/>
            <a:chExt cx="3327875" cy="535743"/>
          </a:xfrm>
        </p:grpSpPr>
        <p:sp>
          <p:nvSpPr>
            <p:cNvPr id="70" name="Rectangle 69"/>
            <p:cNvSpPr/>
            <p:nvPr/>
          </p:nvSpPr>
          <p:spPr>
            <a:xfrm>
              <a:off x="321070" y="1756045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0052" y="1775887"/>
              <a:ext cx="319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Accessing Information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21070" y="2419082"/>
            <a:ext cx="3327875" cy="535743"/>
            <a:chOff x="321070" y="2419082"/>
            <a:chExt cx="3327875" cy="535743"/>
          </a:xfrm>
        </p:grpSpPr>
        <p:sp>
          <p:nvSpPr>
            <p:cNvPr id="76" name="Rectangle 75"/>
            <p:cNvSpPr/>
            <p:nvPr/>
          </p:nvSpPr>
          <p:spPr>
            <a:xfrm>
              <a:off x="321070" y="2419082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9272" y="2435865"/>
              <a:ext cx="30996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Analyzing Influences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1070" y="3082119"/>
            <a:ext cx="3264208" cy="535743"/>
            <a:chOff x="321070" y="3082119"/>
            <a:chExt cx="3264208" cy="535743"/>
          </a:xfrm>
        </p:grpSpPr>
        <p:sp>
          <p:nvSpPr>
            <p:cNvPr id="71" name="Rectangle 70"/>
            <p:cNvSpPr/>
            <p:nvPr/>
          </p:nvSpPr>
          <p:spPr>
            <a:xfrm>
              <a:off x="321070" y="3082119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8415" y="3105764"/>
              <a:ext cx="2665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Helvetica Neue"/>
                  <a:cs typeface="Helvetica Neue"/>
                </a:rPr>
                <a:t>Decision Making  </a:t>
              </a:r>
              <a:endParaRPr lang="en-US" sz="2400" b="1" dirty="0">
                <a:latin typeface="Helvetica Neue"/>
                <a:cs typeface="Helvetica Neue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21070" y="3745156"/>
            <a:ext cx="3264208" cy="535743"/>
            <a:chOff x="321070" y="3745156"/>
            <a:chExt cx="3264208" cy="535743"/>
          </a:xfrm>
        </p:grpSpPr>
        <p:sp>
          <p:nvSpPr>
            <p:cNvPr id="72" name="Rectangle 71"/>
            <p:cNvSpPr/>
            <p:nvPr/>
          </p:nvSpPr>
          <p:spPr>
            <a:xfrm>
              <a:off x="321070" y="3745156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4670" y="3765742"/>
              <a:ext cx="2357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old Condensed"/>
                  <a:cs typeface="Helvetica Neue Bold Condensed"/>
                </a:rPr>
                <a:t>Goal Setting  </a:t>
              </a:r>
              <a:endParaRPr lang="en-US" sz="2400" dirty="0">
                <a:latin typeface="Helvetica Neue Bold Condensed"/>
                <a:cs typeface="Helvetica Neue Bold Condensed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1070" y="4408193"/>
            <a:ext cx="3264208" cy="901939"/>
            <a:chOff x="321070" y="4408193"/>
            <a:chExt cx="3264208" cy="901939"/>
          </a:xfrm>
        </p:grpSpPr>
        <p:sp>
          <p:nvSpPr>
            <p:cNvPr id="73" name="Rectangle 72"/>
            <p:cNvSpPr/>
            <p:nvPr/>
          </p:nvSpPr>
          <p:spPr>
            <a:xfrm>
              <a:off x="321070" y="4408193"/>
              <a:ext cx="3264208" cy="90193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0208" y="4435641"/>
              <a:ext cx="30622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Helvetica Neue Light"/>
                  <a:cs typeface="Helvetica Neue Light"/>
                </a:rPr>
                <a:t>Interpersonal Communication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21070" y="5437426"/>
            <a:ext cx="3264208" cy="535743"/>
            <a:chOff x="321070" y="5437426"/>
            <a:chExt cx="3264208" cy="535743"/>
          </a:xfrm>
        </p:grpSpPr>
        <p:sp>
          <p:nvSpPr>
            <p:cNvPr id="74" name="Rectangle 73"/>
            <p:cNvSpPr/>
            <p:nvPr/>
          </p:nvSpPr>
          <p:spPr>
            <a:xfrm>
              <a:off x="321070" y="5437426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97322" y="5455030"/>
              <a:ext cx="2695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Self Management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512253" y="4791918"/>
            <a:ext cx="1101309" cy="986328"/>
            <a:chOff x="3512253" y="3942282"/>
            <a:chExt cx="1101309" cy="986328"/>
          </a:xfrm>
        </p:grpSpPr>
        <p:cxnSp>
          <p:nvCxnSpPr>
            <p:cNvPr id="37" name="Elbow Connector 36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ln w="38100" cmpd="sng">
              <a:solidFill>
                <a:srgbClr val="FFE8B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21070" y="6100461"/>
            <a:ext cx="3264208" cy="535743"/>
            <a:chOff x="321070" y="6100461"/>
            <a:chExt cx="3264208" cy="535743"/>
          </a:xfrm>
        </p:grpSpPr>
        <p:sp>
          <p:nvSpPr>
            <p:cNvPr id="75" name="Rectangle 74"/>
            <p:cNvSpPr/>
            <p:nvPr/>
          </p:nvSpPr>
          <p:spPr>
            <a:xfrm>
              <a:off x="321070" y="6100461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4046" y="6105088"/>
              <a:ext cx="1564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Advocacy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78" name="Rectangle 77"/>
          <p:cNvSpPr/>
          <p:nvPr/>
        </p:nvSpPr>
        <p:spPr>
          <a:xfrm>
            <a:off x="4554033" y="1782815"/>
            <a:ext cx="3948783" cy="369929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669499" y="1923285"/>
            <a:ext cx="38333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Effective listening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Responding to the emotions </a:t>
            </a:r>
            <a:br>
              <a:rPr lang="en-US" sz="2000" dirty="0" smtClean="0">
                <a:latin typeface="Helvetica Neue Light"/>
                <a:cs typeface="Helvetica Neue Light"/>
              </a:rPr>
            </a:br>
            <a:r>
              <a:rPr lang="en-US" sz="2000" dirty="0" smtClean="0">
                <a:latin typeface="Helvetica Neue Light"/>
                <a:cs typeface="Helvetica Neue Light"/>
              </a:rPr>
              <a:t>of others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Assertive communication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Questioning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Refusal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Collaboration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Negotiation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3512253" y="3741322"/>
            <a:ext cx="1101309" cy="986328"/>
            <a:chOff x="3512253" y="3942282"/>
            <a:chExt cx="1101309" cy="986328"/>
          </a:xfrm>
        </p:grpSpPr>
        <p:cxnSp>
          <p:nvCxnSpPr>
            <p:cNvPr id="92" name="Elbow Connector 91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614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554033" y="1782815"/>
            <a:ext cx="3948783" cy="36992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97322" y="2004073"/>
            <a:ext cx="2992731" cy="476215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321066" y="406767"/>
            <a:ext cx="8568691" cy="70165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1113006" y="138897"/>
            <a:ext cx="6984810" cy="1263574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947" y="107558"/>
            <a:ext cx="5913277" cy="135443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>
                    <a:lumMod val="65000"/>
                  </a:schemeClr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>
                  <a:lumMod val="65000"/>
                </a:schemeClr>
              </a:solidFill>
              <a:latin typeface="Impact"/>
              <a:cs typeface="Impact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675361" y="91301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chemeClr val="bg1"/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1698775" y="75044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latin typeface="Impact"/>
                <a:cs typeface="Impact"/>
              </a:rPr>
              <a:t>HEALTH SKILLS</a:t>
            </a:r>
            <a:endParaRPr lang="en-US" sz="6000" b="1" dirty="0">
              <a:latin typeface="Impact"/>
              <a:cs typeface="Impact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21070" y="1756045"/>
            <a:ext cx="3327875" cy="535743"/>
            <a:chOff x="321070" y="1756045"/>
            <a:chExt cx="3327875" cy="535743"/>
          </a:xfrm>
        </p:grpSpPr>
        <p:sp>
          <p:nvSpPr>
            <p:cNvPr id="70" name="Rectangle 69"/>
            <p:cNvSpPr/>
            <p:nvPr/>
          </p:nvSpPr>
          <p:spPr>
            <a:xfrm>
              <a:off x="321070" y="1756045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0052" y="1775887"/>
              <a:ext cx="319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Accessing Information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21070" y="2419082"/>
            <a:ext cx="3264208" cy="535743"/>
            <a:chOff x="321070" y="2419082"/>
            <a:chExt cx="3264208" cy="535743"/>
          </a:xfrm>
        </p:grpSpPr>
        <p:sp>
          <p:nvSpPr>
            <p:cNvPr id="76" name="Rectangle 75"/>
            <p:cNvSpPr/>
            <p:nvPr/>
          </p:nvSpPr>
          <p:spPr>
            <a:xfrm>
              <a:off x="321070" y="2419082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9272" y="2435865"/>
              <a:ext cx="30313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Analyzing Influences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1070" y="3082119"/>
            <a:ext cx="3264208" cy="535743"/>
            <a:chOff x="321070" y="3082119"/>
            <a:chExt cx="3264208" cy="535743"/>
          </a:xfrm>
        </p:grpSpPr>
        <p:sp>
          <p:nvSpPr>
            <p:cNvPr id="71" name="Rectangle 70"/>
            <p:cNvSpPr/>
            <p:nvPr/>
          </p:nvSpPr>
          <p:spPr>
            <a:xfrm>
              <a:off x="321070" y="3082119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8415" y="3105764"/>
              <a:ext cx="2665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Helvetica Neue"/>
                  <a:cs typeface="Helvetica Neue"/>
                </a:rPr>
                <a:t>Decision Making  </a:t>
              </a:r>
              <a:endParaRPr lang="en-US" sz="2400" b="1" dirty="0">
                <a:latin typeface="Helvetica Neue"/>
                <a:cs typeface="Helvetica Neue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21070" y="3745156"/>
            <a:ext cx="3264208" cy="535743"/>
            <a:chOff x="321070" y="3745156"/>
            <a:chExt cx="3264208" cy="535743"/>
          </a:xfrm>
        </p:grpSpPr>
        <p:sp>
          <p:nvSpPr>
            <p:cNvPr id="72" name="Rectangle 71"/>
            <p:cNvSpPr/>
            <p:nvPr/>
          </p:nvSpPr>
          <p:spPr>
            <a:xfrm>
              <a:off x="321070" y="3745156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4670" y="3765742"/>
              <a:ext cx="2357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old Condensed"/>
                  <a:cs typeface="Helvetica Neue Bold Condensed"/>
                </a:rPr>
                <a:t>Goal Setting  </a:t>
              </a:r>
              <a:endParaRPr lang="en-US" sz="2400" dirty="0">
                <a:latin typeface="Helvetica Neue Bold Condensed"/>
                <a:cs typeface="Helvetica Neue Bold Condensed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1070" y="4408193"/>
            <a:ext cx="3264208" cy="901939"/>
            <a:chOff x="321070" y="4408193"/>
            <a:chExt cx="3264208" cy="901939"/>
          </a:xfrm>
        </p:grpSpPr>
        <p:sp>
          <p:nvSpPr>
            <p:cNvPr id="73" name="Rectangle 72"/>
            <p:cNvSpPr/>
            <p:nvPr/>
          </p:nvSpPr>
          <p:spPr>
            <a:xfrm>
              <a:off x="321070" y="4408193"/>
              <a:ext cx="3264208" cy="90193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0208" y="4435641"/>
              <a:ext cx="30622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Helvetica Neue Light"/>
                  <a:cs typeface="Helvetica Neue Light"/>
                </a:rPr>
                <a:t>Interpersonal Communication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21070" y="5437426"/>
            <a:ext cx="3264208" cy="535743"/>
            <a:chOff x="321070" y="5437426"/>
            <a:chExt cx="3264208" cy="535743"/>
          </a:xfrm>
        </p:grpSpPr>
        <p:sp>
          <p:nvSpPr>
            <p:cNvPr id="74" name="Rectangle 73"/>
            <p:cNvSpPr/>
            <p:nvPr/>
          </p:nvSpPr>
          <p:spPr>
            <a:xfrm>
              <a:off x="321070" y="5437426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97321" y="5455030"/>
              <a:ext cx="2714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Self Management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21070" y="6100461"/>
            <a:ext cx="3264208" cy="535743"/>
            <a:chOff x="321070" y="6100461"/>
            <a:chExt cx="3264208" cy="535743"/>
          </a:xfrm>
        </p:grpSpPr>
        <p:sp>
          <p:nvSpPr>
            <p:cNvPr id="75" name="Rectangle 74"/>
            <p:cNvSpPr/>
            <p:nvPr/>
          </p:nvSpPr>
          <p:spPr>
            <a:xfrm>
              <a:off x="321070" y="6100461"/>
              <a:ext cx="3264208" cy="5357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4046" y="6105088"/>
              <a:ext cx="1564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Advocacy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12253" y="3741322"/>
            <a:ext cx="1101309" cy="986328"/>
            <a:chOff x="3512253" y="3942282"/>
            <a:chExt cx="1101309" cy="986328"/>
          </a:xfrm>
          <a:solidFill>
            <a:srgbClr val="FFE8B9"/>
          </a:solidFill>
        </p:grpSpPr>
        <p:cxnSp>
          <p:nvCxnSpPr>
            <p:cNvPr id="39" name="Elbow Connector 38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grpFill/>
            <a:ln w="38100" cmpd="sng">
              <a:solidFill>
                <a:srgbClr val="FFE8B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  <a:grpFill/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  <a:grpFill/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4554030" y="2004072"/>
            <a:ext cx="4415102" cy="456268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69483" y="2138974"/>
            <a:ext cx="4230209" cy="418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Accurately assess personal skills, attributes, and habits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Choose habits that promote health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and personal and social responsibility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Assess situations and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decide on healthy choices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Know and use strategies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to avoid injury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Manage and express emotions constructively, including anger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Know and use strategies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to manage stress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3512253" y="4791918"/>
            <a:ext cx="1101309" cy="986328"/>
            <a:chOff x="3512253" y="3942282"/>
            <a:chExt cx="1101309" cy="986328"/>
          </a:xfrm>
        </p:grpSpPr>
        <p:cxnSp>
          <p:nvCxnSpPr>
            <p:cNvPr id="92" name="Elbow Connector 91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087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542" y="59526"/>
            <a:ext cx="9072458" cy="6726545"/>
          </a:xfrm>
          <a:prstGeom prst="rect">
            <a:avLst/>
          </a:prstGeom>
          <a:noFill/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087241" y="2899299"/>
            <a:ext cx="5599478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  <a:latin typeface="Impact"/>
                <a:cs typeface="Impact"/>
              </a:rPr>
              <a:t>NEGOTIATION</a:t>
            </a:r>
            <a:endParaRPr lang="en-US" sz="6600" dirty="0">
              <a:solidFill>
                <a:schemeClr val="bg1">
                  <a:lumMod val="65000"/>
                </a:schemeClr>
              </a:solidFill>
              <a:latin typeface="Impact"/>
              <a:cs typeface="Impac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2063827" y="2873121"/>
            <a:ext cx="55994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chemeClr val="bg1"/>
                </a:solidFill>
                <a:latin typeface="Impact"/>
                <a:cs typeface="Impact"/>
              </a:rPr>
              <a:t>NEGOTIATION</a:t>
            </a:r>
            <a:endParaRPr lang="en-US" sz="66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2043983" y="2843358"/>
            <a:ext cx="55994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latin typeface="Impact"/>
                <a:cs typeface="Impact"/>
              </a:rPr>
              <a:t>NEGOTIATION</a:t>
            </a:r>
            <a:endParaRPr lang="en-US" sz="6600" dirty="0">
              <a:latin typeface="Impact"/>
              <a:cs typeface="Impact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8868" y="347241"/>
            <a:ext cx="45719" cy="6151117"/>
          </a:xfrm>
          <a:prstGeom prst="ellipse">
            <a:avLst/>
          </a:prstGeom>
          <a:gradFill flip="none" rotWithShape="1">
            <a:gsLst>
              <a:gs pos="35000">
                <a:schemeClr val="dk1">
                  <a:tint val="100000"/>
                  <a:shade val="100000"/>
                  <a:satMod val="130000"/>
                </a:schemeClr>
              </a:gs>
              <a:gs pos="0">
                <a:schemeClr val="dk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9054"/>
            <a:ext cx="164411" cy="6607491"/>
          </a:xfrm>
          <a:prstGeom prst="rect">
            <a:avLst/>
          </a:prstGeom>
          <a:solidFill>
            <a:schemeClr val="tx1">
              <a:lumMod val="50000"/>
              <a:lumOff val="50000"/>
              <a:alpha val="6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881445" y="3317245"/>
            <a:ext cx="4008314" cy="3071972"/>
            <a:chOff x="4882117" y="2811274"/>
            <a:chExt cx="3872329" cy="3071972"/>
          </a:xfrm>
        </p:grpSpPr>
        <p:sp>
          <p:nvSpPr>
            <p:cNvPr id="14" name="Rectangle 13"/>
            <p:cNvSpPr/>
            <p:nvPr/>
          </p:nvSpPr>
          <p:spPr>
            <a:xfrm>
              <a:off x="4882117" y="3105321"/>
              <a:ext cx="3690837" cy="2777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1077" y="2914509"/>
              <a:ext cx="3690837" cy="28794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63609" y="2811274"/>
              <a:ext cx="3690837" cy="2873550"/>
            </a:xfrm>
            <a:prstGeom prst="rect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Left Arrow 16"/>
          <p:cNvSpPr/>
          <p:nvPr/>
        </p:nvSpPr>
        <p:spPr>
          <a:xfrm rot="21220168" flipH="1">
            <a:off x="1914867" y="5532448"/>
            <a:ext cx="2530011" cy="1045355"/>
          </a:xfrm>
          <a:prstGeom prst="leftArrow">
            <a:avLst/>
          </a:prstGeom>
          <a:solidFill>
            <a:schemeClr val="tx1"/>
          </a:solidFill>
          <a:ln w="127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 Making Skills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22361" y="3460165"/>
            <a:ext cx="35979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chemeClr val="accent2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Negotiation: </a:t>
            </a:r>
            <a:r>
              <a:rPr lang="en-US" i="1" dirty="0" smtClean="0">
                <a:latin typeface="Arial"/>
                <a:cs typeface="Arial"/>
              </a:rPr>
              <a:t>a combination 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i="1" dirty="0" smtClean="0">
                <a:latin typeface="Arial"/>
                <a:cs typeface="Arial"/>
              </a:rPr>
              <a:t>of stating your ideas and 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i="1" dirty="0" smtClean="0">
                <a:latin typeface="Arial"/>
                <a:cs typeface="Arial"/>
              </a:rPr>
              <a:t>opinions assertively, responding to emotions appropriately, asking effective questions, refusing if needed, and listening to others 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i="1" dirty="0" smtClean="0">
                <a:latin typeface="Arial"/>
                <a:cs typeface="Arial"/>
              </a:rPr>
              <a:t>to reach an understanding or resolve a dispute or problem peacefully; conflict resolution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914869" y="3737067"/>
            <a:ext cx="2856119" cy="1607300"/>
            <a:chOff x="1914869" y="3737067"/>
            <a:chExt cx="2856119" cy="1607300"/>
          </a:xfrm>
        </p:grpSpPr>
        <p:sp>
          <p:nvSpPr>
            <p:cNvPr id="24" name="Right Arrow 23"/>
            <p:cNvSpPr/>
            <p:nvPr/>
          </p:nvSpPr>
          <p:spPr>
            <a:xfrm>
              <a:off x="2991429" y="4341265"/>
              <a:ext cx="1779559" cy="52582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914869" y="3737067"/>
              <a:ext cx="1607300" cy="1607300"/>
            </a:xfrm>
            <a:prstGeom prst="ellipse">
              <a:avLst/>
            </a:prstGeom>
            <a:solidFill>
              <a:srgbClr val="000000"/>
            </a:solidFill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987894" y="3820021"/>
              <a:ext cx="1454904" cy="1454904"/>
            </a:xfrm>
            <a:prstGeom prst="ellipse">
              <a:avLst/>
            </a:prstGeom>
            <a:noFill/>
            <a:ln w="19050" cmpd="sng">
              <a:solidFill>
                <a:schemeClr val="bg1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27276" y="4351186"/>
              <a:ext cx="1408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n w="3175" cmpd="sng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Listening</a:t>
              </a:r>
              <a:endParaRPr lang="en-US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413031" y="426609"/>
            <a:ext cx="1607300" cy="2832680"/>
            <a:chOff x="3413031" y="426609"/>
            <a:chExt cx="1607300" cy="2832680"/>
          </a:xfrm>
        </p:grpSpPr>
        <p:sp>
          <p:nvSpPr>
            <p:cNvPr id="27" name="Right Arrow 26"/>
            <p:cNvSpPr/>
            <p:nvPr/>
          </p:nvSpPr>
          <p:spPr>
            <a:xfrm rot="3546395">
              <a:off x="3532280" y="1860823"/>
              <a:ext cx="2271111" cy="52582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413031" y="426609"/>
              <a:ext cx="1607300" cy="1607300"/>
            </a:xfrm>
            <a:prstGeom prst="ellipse">
              <a:avLst/>
            </a:prstGeom>
            <a:solidFill>
              <a:srgbClr val="000000"/>
            </a:solidFill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486056" y="509563"/>
              <a:ext cx="1454904" cy="1454904"/>
            </a:xfrm>
            <a:prstGeom prst="ellipse">
              <a:avLst/>
            </a:prstGeom>
            <a:noFill/>
            <a:ln w="19050" cmpd="sng">
              <a:solidFill>
                <a:schemeClr val="bg1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49847" y="1021461"/>
              <a:ext cx="1121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n w="3175" cmpd="sng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Refusal </a:t>
              </a:r>
              <a:endParaRPr lang="en-US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36742" y="1785885"/>
            <a:ext cx="3310236" cy="1607300"/>
            <a:chOff x="1636742" y="1785885"/>
            <a:chExt cx="3310236" cy="1607300"/>
          </a:xfrm>
        </p:grpSpPr>
        <p:sp>
          <p:nvSpPr>
            <p:cNvPr id="23" name="Right Arrow 22"/>
            <p:cNvSpPr/>
            <p:nvPr/>
          </p:nvSpPr>
          <p:spPr>
            <a:xfrm rot="1247384">
              <a:off x="3032337" y="2782051"/>
              <a:ext cx="1914641" cy="52582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14868" y="1785885"/>
              <a:ext cx="1607300" cy="1607300"/>
            </a:xfrm>
            <a:prstGeom prst="ellipse">
              <a:avLst/>
            </a:prstGeom>
            <a:solidFill>
              <a:srgbClr val="000000"/>
            </a:solidFill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987893" y="1868839"/>
              <a:ext cx="1454904" cy="1454904"/>
            </a:xfrm>
            <a:prstGeom prst="ellipse">
              <a:avLst/>
            </a:prstGeom>
            <a:noFill/>
            <a:ln w="19050" cmpd="sng">
              <a:solidFill>
                <a:schemeClr val="bg1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36742" y="2278098"/>
              <a:ext cx="21629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n w="3175" cmpd="sng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Assertive Communication</a:t>
              </a:r>
              <a:endParaRPr lang="en-US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67586" y="406771"/>
            <a:ext cx="1630421" cy="2787842"/>
            <a:chOff x="5367586" y="406771"/>
            <a:chExt cx="1630421" cy="2787842"/>
          </a:xfrm>
        </p:grpSpPr>
        <p:sp>
          <p:nvSpPr>
            <p:cNvPr id="12" name="Oval 11"/>
            <p:cNvSpPr/>
            <p:nvPr/>
          </p:nvSpPr>
          <p:spPr>
            <a:xfrm>
              <a:off x="5367586" y="406771"/>
              <a:ext cx="1607300" cy="1607300"/>
            </a:xfrm>
            <a:prstGeom prst="ellipse">
              <a:avLst/>
            </a:prstGeom>
            <a:solidFill>
              <a:srgbClr val="000000"/>
            </a:solidFill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40611" y="489725"/>
              <a:ext cx="1454904" cy="1454904"/>
            </a:xfrm>
            <a:prstGeom prst="ellipse">
              <a:avLst/>
            </a:prstGeom>
            <a:noFill/>
            <a:ln w="19050" cmpd="sng">
              <a:solidFill>
                <a:schemeClr val="bg1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 rot="5400000">
              <a:off x="5054200" y="1782448"/>
              <a:ext cx="2298508" cy="52582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84376" y="893348"/>
              <a:ext cx="16136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n w="3175" cmpd="sng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Respond to Emotions</a:t>
              </a:r>
              <a:endParaRPr lang="en-US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153498" y="396853"/>
            <a:ext cx="1914866" cy="2797760"/>
            <a:chOff x="7153498" y="396853"/>
            <a:chExt cx="1914866" cy="2797760"/>
          </a:xfrm>
        </p:grpSpPr>
        <p:sp>
          <p:nvSpPr>
            <p:cNvPr id="26" name="Right Arrow 25"/>
            <p:cNvSpPr/>
            <p:nvPr/>
          </p:nvSpPr>
          <p:spPr>
            <a:xfrm rot="5400000">
              <a:off x="6952682" y="1782448"/>
              <a:ext cx="2298508" cy="52582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282457" y="396853"/>
              <a:ext cx="1607300" cy="1607300"/>
            </a:xfrm>
            <a:prstGeom prst="ellipse">
              <a:avLst/>
            </a:prstGeom>
            <a:solidFill>
              <a:srgbClr val="000000"/>
            </a:solidFill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355482" y="479807"/>
              <a:ext cx="1454904" cy="1454904"/>
            </a:xfrm>
            <a:prstGeom prst="ellipse">
              <a:avLst/>
            </a:prstGeom>
            <a:noFill/>
            <a:ln w="19050" cmpd="sng">
              <a:solidFill>
                <a:schemeClr val="bg1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53498" y="644881"/>
              <a:ext cx="19148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n w="3175" cmpd="sng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Ask </a:t>
              </a:r>
            </a:p>
            <a:p>
              <a:pPr algn="ctr"/>
              <a:r>
                <a:rPr lang="en-US" dirty="0" smtClean="0">
                  <a:ln w="3175" cmpd="sng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Effective Questions</a:t>
              </a:r>
              <a:endParaRPr lang="en-US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37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calm before you interact with the person or person’s involved.</a:t>
            </a:r>
          </a:p>
          <a:p>
            <a:r>
              <a:rPr lang="en-US" dirty="0" smtClean="0"/>
              <a:t>What strategies have you learned that work for you to de-escalate your emotions?</a:t>
            </a:r>
          </a:p>
          <a:p>
            <a:r>
              <a:rPr lang="en-US" dirty="0" smtClean="0"/>
              <a:t>Conflict…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1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9921"/>
            <a:ext cx="9212215" cy="685799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alpha val="56000"/>
                </a:schemeClr>
              </a:gs>
              <a:gs pos="20000">
                <a:schemeClr val="accent5">
                  <a:lumMod val="40000"/>
                  <a:lumOff val="6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ighting-Coupl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8"/>
          <a:stretch/>
        </p:blipFill>
        <p:spPr>
          <a:xfrm>
            <a:off x="1785895" y="1815572"/>
            <a:ext cx="5595785" cy="244308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5013">
            <a:off x="622621" y="474642"/>
            <a:ext cx="7808304" cy="62818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>
                  <a:solidFill>
                    <a:schemeClr val="bg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tencil"/>
                <a:cs typeface="Stencil"/>
              </a:rPr>
              <a:t>COOLING DOWN A </a:t>
            </a:r>
            <a:br>
              <a:rPr lang="en-US" sz="4800" b="1" dirty="0" smtClean="0">
                <a:ln>
                  <a:solidFill>
                    <a:schemeClr val="bg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tencil"/>
                <a:cs typeface="Stencil"/>
              </a:rPr>
            </a:br>
            <a:r>
              <a:rPr lang="en-US" sz="4800" b="1" dirty="0" smtClean="0">
                <a:ln>
                  <a:solidFill>
                    <a:schemeClr val="bg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tencil"/>
                <a:cs typeface="Stencil"/>
              </a:rPr>
              <a:t>TOUGH SITUATION</a:t>
            </a:r>
            <a:endParaRPr lang="en-US" sz="4800" b="1" dirty="0">
              <a:ln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tencil"/>
              <a:cs typeface="Stenci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79895" y="3710513"/>
            <a:ext cx="6647474" cy="3045795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855349" y="3888657"/>
            <a:ext cx="579421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charset="2"/>
              <a:buChar char="u"/>
            </a:pPr>
            <a:r>
              <a:rPr lang="en-US" sz="2000" dirty="0" smtClean="0">
                <a:latin typeface="Arial"/>
                <a:cs typeface="Arial"/>
              </a:rPr>
              <a:t>Stay calm.</a:t>
            </a:r>
          </a:p>
          <a:p>
            <a:pPr marL="347663" indent="-347663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charset="2"/>
              <a:buChar char="u"/>
            </a:pPr>
            <a:r>
              <a:rPr lang="en-US" sz="2000" dirty="0" smtClean="0">
                <a:latin typeface="Arial"/>
                <a:cs typeface="Arial"/>
              </a:rPr>
              <a:t>Suggest another time to talk about the issue.</a:t>
            </a:r>
          </a:p>
          <a:p>
            <a:pPr marL="347663" indent="-347663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charset="2"/>
              <a:buChar char="u"/>
            </a:pPr>
            <a:r>
              <a:rPr lang="en-US" sz="2000" dirty="0" smtClean="0">
                <a:latin typeface="Arial"/>
                <a:cs typeface="Arial"/>
              </a:rPr>
              <a:t>Move away from the person.</a:t>
            </a:r>
          </a:p>
          <a:p>
            <a:pPr marL="347663" indent="-347663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charset="2"/>
              <a:buChar char="u"/>
            </a:pPr>
            <a:r>
              <a:rPr lang="en-US" sz="2000" dirty="0" smtClean="0">
                <a:latin typeface="Arial"/>
                <a:cs typeface="Arial"/>
              </a:rPr>
              <a:t>Talk slowly and use a calm voice. </a:t>
            </a:r>
          </a:p>
          <a:p>
            <a:pPr marL="347663" indent="-347663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charset="2"/>
              <a:buChar char="u"/>
            </a:pPr>
            <a:r>
              <a:rPr lang="en-US" sz="2000" dirty="0" smtClean="0">
                <a:latin typeface="Arial"/>
                <a:cs typeface="Arial"/>
              </a:rPr>
              <a:t>Move slowly. </a:t>
            </a:r>
          </a:p>
          <a:p>
            <a:pPr marL="347663" indent="-347663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charset="2"/>
              <a:buChar char="u"/>
            </a:pPr>
            <a:r>
              <a:rPr lang="en-US" sz="2000" dirty="0" smtClean="0">
                <a:latin typeface="Arial"/>
                <a:cs typeface="Arial"/>
              </a:rPr>
              <a:t>Listen to the person.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1181"/>
            <a:ext cx="1319574" cy="1031801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92641" y="241181"/>
            <a:ext cx="1319574" cy="1031801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9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864" y="2301710"/>
            <a:ext cx="8428839" cy="430578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9718" y="2422204"/>
            <a:ext cx="8123130" cy="4064794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942556" y="1230220"/>
            <a:ext cx="2232361" cy="763931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6125211" y="1230220"/>
            <a:ext cx="2232361" cy="763931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543" y="2533355"/>
            <a:ext cx="7659480" cy="40939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3672"/>
              </a:spcBef>
              <a:buNone/>
            </a:pPr>
            <a:r>
              <a:rPr lang="en-US" sz="2600" dirty="0" smtClean="0"/>
              <a:t>Decide which of the individuals </a:t>
            </a:r>
            <a:br>
              <a:rPr lang="en-US" sz="2600" dirty="0" smtClean="0"/>
            </a:br>
            <a:r>
              <a:rPr lang="en-US" sz="2600" dirty="0" smtClean="0"/>
              <a:t>you want to imagine being.</a:t>
            </a:r>
          </a:p>
          <a:p>
            <a:pPr marL="0" indent="0" algn="ctr">
              <a:spcBef>
                <a:spcPts val="3672"/>
              </a:spcBef>
              <a:buNone/>
            </a:pPr>
            <a:r>
              <a:rPr lang="en-US" sz="2600" dirty="0" smtClean="0"/>
              <a:t>Complete your “side” of the conflict </a:t>
            </a:r>
            <a:br>
              <a:rPr lang="en-US" sz="2600" dirty="0" smtClean="0"/>
            </a:br>
            <a:r>
              <a:rPr lang="en-US" sz="2600" dirty="0" smtClean="0"/>
              <a:t>resolution or negotiation.</a:t>
            </a:r>
          </a:p>
          <a:p>
            <a:pPr marL="0" indent="0" algn="ctr">
              <a:spcBef>
                <a:spcPts val="3672"/>
              </a:spcBef>
              <a:buNone/>
            </a:pPr>
            <a:r>
              <a:rPr lang="en-US" sz="2600" dirty="0" smtClean="0"/>
              <a:t>Work with your partner to create a script </a:t>
            </a:r>
            <a:br>
              <a:rPr lang="en-US" sz="2600" dirty="0" smtClean="0"/>
            </a:br>
            <a:r>
              <a:rPr lang="en-US" sz="2600" dirty="0" smtClean="0"/>
              <a:t>describing your conversation as you and your </a:t>
            </a:r>
            <a:br>
              <a:rPr lang="en-US" sz="2600" dirty="0" smtClean="0"/>
            </a:br>
            <a:r>
              <a:rPr lang="en-US" sz="2600" dirty="0" smtClean="0"/>
              <a:t>partner resolve the conflict. 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823497" y="228185"/>
            <a:ext cx="7659480" cy="1101248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334" y="344085"/>
            <a:ext cx="6755807" cy="777002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  <a:latin typeface="Eurostile"/>
                <a:cs typeface="Eurostile"/>
              </a:rPr>
              <a:t>PRACTICE </a:t>
            </a:r>
            <a:r>
              <a:rPr lang="en-US" b="1" dirty="0" smtClean="0">
                <a:solidFill>
                  <a:schemeClr val="bg1"/>
                </a:solidFill>
                <a:latin typeface="Eurostile"/>
                <a:cs typeface="Eurostile"/>
              </a:rPr>
              <a:t>FOR MASTERY</a:t>
            </a:r>
            <a:endParaRPr lang="en-US" b="1" dirty="0">
              <a:solidFill>
                <a:schemeClr val="bg1"/>
              </a:solidFill>
              <a:latin typeface="Eurostile"/>
              <a:cs typeface="Eurostile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07388" y="3615183"/>
            <a:ext cx="6607790" cy="4571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07388" y="4878735"/>
            <a:ext cx="6607790" cy="4571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074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“peaks and valleys of relationships” relate to our social and emotional health?</a:t>
            </a:r>
          </a:p>
          <a:p>
            <a:endParaRPr lang="en-US" dirty="0"/>
          </a:p>
          <a:p>
            <a:r>
              <a:rPr lang="en-US" dirty="0" smtClean="0"/>
              <a:t>Think about your own ability to resolve conflicts</a:t>
            </a:r>
            <a:r>
              <a:rPr lang="en-US" dirty="0"/>
              <a:t>.</a:t>
            </a:r>
            <a:r>
              <a:rPr lang="en-US" dirty="0" smtClean="0"/>
              <a:t> Rate yourself: a rating of 10 means you have outstanding conflict resolution skills, a 5 means you need to spend more time practicing this skill, and a 1 means this is a new skill for you to develop. (share your rating and your reasons with your partner)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326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Opening Work:</vt:lpstr>
      <vt:lpstr>HEALTH SKILLS</vt:lpstr>
      <vt:lpstr>HEALTH SKILLS</vt:lpstr>
      <vt:lpstr>NEGOTIATION</vt:lpstr>
      <vt:lpstr>Conflict Situation</vt:lpstr>
      <vt:lpstr>COOLING DOWN A  TOUGH SITUATION</vt:lpstr>
      <vt:lpstr>PRACTICE FOR MASTERY</vt:lpstr>
      <vt:lpstr>Closure</vt:lpstr>
      <vt:lpstr>Homework: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ERASE-ME</cp:lastModifiedBy>
  <cp:revision>98</cp:revision>
  <dcterms:created xsi:type="dcterms:W3CDTF">2012-10-23T17:35:34Z</dcterms:created>
  <dcterms:modified xsi:type="dcterms:W3CDTF">2013-10-28T17:00:42Z</dcterms:modified>
</cp:coreProperties>
</file>