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63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B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7D9-503A-814A-B007-BEE001D23AD6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1089-AF43-F34E-9028-BA508BB59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60E0-8A74-4D52-B7F3-F4D529EFD127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F729-86B5-4228-8F89-9A201980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CF729-86B5-4228-8F89-9A2019804F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2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Optional – Use slide or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3542-6A27-44C2-A6D6-0ACC65FB0A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 rot="20666116">
            <a:off x="3885223" y="4532933"/>
            <a:ext cx="5214789" cy="357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>
                <a:solidFill>
                  <a:srgbClr val="000000"/>
                </a:solidFill>
              </a:rPr>
              <a:t>WHAT TEENS NEED TO KNOW ABOUT STRESS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 rot="20666116">
            <a:off x="1985131" y="3898652"/>
            <a:ext cx="7003841" cy="95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2 Lesson 3</a:t>
            </a:r>
            <a:endParaRPr lang="en-US" dirty="0"/>
          </a:p>
        </p:txBody>
      </p:sp>
      <p:sp>
        <p:nvSpPr>
          <p:cNvPr id="2" name="Right Triangle 1"/>
          <p:cNvSpPr/>
          <p:nvPr/>
        </p:nvSpPr>
        <p:spPr>
          <a:xfrm>
            <a:off x="0" y="2291787"/>
            <a:ext cx="3442797" cy="456621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0" y="4236334"/>
            <a:ext cx="6865751" cy="2621666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flipH="1">
            <a:off x="-39688" y="4434757"/>
            <a:ext cx="9256858" cy="2423243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Stressors of the compiled list are surprising to you?</a:t>
            </a:r>
          </a:p>
          <a:p>
            <a:r>
              <a:rPr lang="en-US" dirty="0" smtClean="0"/>
              <a:t>Are you surprised by some stressors that are missing from this list? If so, what are they and why do you think they are missing?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0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 groups</a:t>
            </a:r>
          </a:p>
          <a:p>
            <a:r>
              <a:rPr lang="en-US" dirty="0" smtClean="0"/>
              <a:t>You will have 60-90 seconds to share your PSA with the class.</a:t>
            </a:r>
          </a:p>
          <a:p>
            <a:r>
              <a:rPr lang="en-US" dirty="0" smtClean="0"/>
              <a:t>Two observers will be called upon after each presentation to tell us the strengths they noticed about the PSA.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3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My Ability to Manage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</a:p>
          <a:p>
            <a:r>
              <a:rPr lang="en-US" dirty="0" smtClean="0"/>
              <a:t>Add any personal signs of stress or management strategies you find helpful but aren’t found on the worksheet.</a:t>
            </a:r>
          </a:p>
          <a:p>
            <a:r>
              <a:rPr lang="en-US" dirty="0" smtClean="0"/>
              <a:t>Use your “Info-Exchange” worksheet to help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6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554030" y="2004072"/>
            <a:ext cx="4415102" cy="4562681"/>
          </a:xfrm>
          <a:prstGeom prst="rect">
            <a:avLst/>
          </a:prstGeom>
          <a:solidFill>
            <a:srgbClr val="FFE8B9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797322" y="2004073"/>
            <a:ext cx="2992731" cy="476215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21066" y="406767"/>
            <a:ext cx="8568691" cy="701651"/>
          </a:xfrm>
          <a:prstGeom prst="roundRect">
            <a:avLst/>
          </a:prstGeom>
          <a:solidFill>
            <a:srgbClr val="FFCC66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113006" y="138897"/>
            <a:ext cx="6984810" cy="1263574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47" y="107558"/>
            <a:ext cx="5913277" cy="135443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>
                    <a:lumMod val="65000"/>
                  </a:schemeClr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>
                  <a:lumMod val="6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675361" y="91301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chemeClr val="bg1"/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1698775" y="75044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latin typeface="Impact"/>
                <a:cs typeface="Impact"/>
              </a:rPr>
              <a:t>HEALTH SKILLS</a:t>
            </a:r>
            <a:endParaRPr lang="en-US" sz="6000" b="1" dirty="0">
              <a:latin typeface="Impact"/>
              <a:cs typeface="Impact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21070" y="1756045"/>
            <a:ext cx="3327875" cy="535743"/>
            <a:chOff x="321070" y="1756045"/>
            <a:chExt cx="3327875" cy="535743"/>
          </a:xfrm>
        </p:grpSpPr>
        <p:sp>
          <p:nvSpPr>
            <p:cNvPr id="70" name="Rectangle 69"/>
            <p:cNvSpPr/>
            <p:nvPr/>
          </p:nvSpPr>
          <p:spPr>
            <a:xfrm>
              <a:off x="321070" y="1756045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0052" y="1775887"/>
              <a:ext cx="319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Accessing Information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21070" y="2419082"/>
            <a:ext cx="3327875" cy="535743"/>
            <a:chOff x="321070" y="2419082"/>
            <a:chExt cx="3327875" cy="535743"/>
          </a:xfrm>
        </p:grpSpPr>
        <p:sp>
          <p:nvSpPr>
            <p:cNvPr id="76" name="Rectangle 75"/>
            <p:cNvSpPr/>
            <p:nvPr/>
          </p:nvSpPr>
          <p:spPr>
            <a:xfrm>
              <a:off x="321070" y="2419082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9272" y="2435865"/>
              <a:ext cx="3099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Analyzing Influences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1070" y="3082119"/>
            <a:ext cx="3264208" cy="535743"/>
            <a:chOff x="321070" y="3082119"/>
            <a:chExt cx="3264208" cy="535743"/>
          </a:xfrm>
        </p:grpSpPr>
        <p:sp>
          <p:nvSpPr>
            <p:cNvPr id="71" name="Rectangle 70"/>
            <p:cNvSpPr/>
            <p:nvPr/>
          </p:nvSpPr>
          <p:spPr>
            <a:xfrm>
              <a:off x="321070" y="3082119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8415" y="3105764"/>
              <a:ext cx="2665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Helvetica Neue"/>
                  <a:cs typeface="Helvetica Neue"/>
                </a:rPr>
                <a:t>Decision Making  </a:t>
              </a:r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1070" y="3745156"/>
            <a:ext cx="3264208" cy="535743"/>
            <a:chOff x="321070" y="3745156"/>
            <a:chExt cx="3264208" cy="535743"/>
          </a:xfrm>
        </p:grpSpPr>
        <p:sp>
          <p:nvSpPr>
            <p:cNvPr id="72" name="Rectangle 71"/>
            <p:cNvSpPr/>
            <p:nvPr/>
          </p:nvSpPr>
          <p:spPr>
            <a:xfrm>
              <a:off x="321070" y="3745156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4670" y="3765742"/>
              <a:ext cx="2357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old Condensed"/>
                  <a:cs typeface="Helvetica Neue Bold Condensed"/>
                </a:rPr>
                <a:t>Goal Setting  </a:t>
              </a:r>
              <a:endParaRPr lang="en-US" sz="2400" dirty="0"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1070" y="4408193"/>
            <a:ext cx="3264208" cy="901939"/>
            <a:chOff x="321070" y="4408193"/>
            <a:chExt cx="3264208" cy="901939"/>
          </a:xfrm>
        </p:grpSpPr>
        <p:sp>
          <p:nvSpPr>
            <p:cNvPr id="73" name="Rectangle 72"/>
            <p:cNvSpPr/>
            <p:nvPr/>
          </p:nvSpPr>
          <p:spPr>
            <a:xfrm>
              <a:off x="321070" y="4408193"/>
              <a:ext cx="3264208" cy="901939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0208" y="4435641"/>
              <a:ext cx="3062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Helvetica Neue Light"/>
                  <a:cs typeface="Helvetica Neue Light"/>
                </a:rPr>
                <a:t>Interpersonal Communication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1070" y="5437426"/>
            <a:ext cx="3264208" cy="535743"/>
            <a:chOff x="321070" y="5437426"/>
            <a:chExt cx="3264208" cy="535743"/>
          </a:xfrm>
        </p:grpSpPr>
        <p:sp>
          <p:nvSpPr>
            <p:cNvPr id="74" name="Rectangle 73"/>
            <p:cNvSpPr/>
            <p:nvPr/>
          </p:nvSpPr>
          <p:spPr>
            <a:xfrm>
              <a:off x="321070" y="5437426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7322" y="5455030"/>
              <a:ext cx="2695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Self Management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12253" y="4791918"/>
            <a:ext cx="1101309" cy="986328"/>
            <a:chOff x="3512253" y="3942282"/>
            <a:chExt cx="1101309" cy="986328"/>
          </a:xfrm>
        </p:grpSpPr>
        <p:cxnSp>
          <p:nvCxnSpPr>
            <p:cNvPr id="37" name="Elbow Connector 36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rgbClr val="FFE8B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1070" y="6100461"/>
            <a:ext cx="3264208" cy="535743"/>
            <a:chOff x="321070" y="6100461"/>
            <a:chExt cx="3264208" cy="535743"/>
          </a:xfrm>
        </p:grpSpPr>
        <p:sp>
          <p:nvSpPr>
            <p:cNvPr id="75" name="Rectangle 74"/>
            <p:cNvSpPr/>
            <p:nvPr/>
          </p:nvSpPr>
          <p:spPr>
            <a:xfrm>
              <a:off x="321070" y="6100461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4046" y="6105088"/>
              <a:ext cx="156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Advocacy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sp>
        <p:nvSpPr>
          <p:cNvPr id="78" name="Rectangle 77"/>
          <p:cNvSpPr/>
          <p:nvPr/>
        </p:nvSpPr>
        <p:spPr>
          <a:xfrm>
            <a:off x="4554033" y="1782815"/>
            <a:ext cx="3948783" cy="369929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4669499" y="1923285"/>
            <a:ext cx="38333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Effective listening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Responding to the emotions </a:t>
            </a:r>
            <a:br>
              <a:rPr lang="en-US" sz="2000" dirty="0" smtClean="0">
                <a:latin typeface="Helvetica Neue Light"/>
                <a:cs typeface="Helvetica Neue Light"/>
              </a:rPr>
            </a:br>
            <a:r>
              <a:rPr lang="en-US" sz="2000" dirty="0" smtClean="0">
                <a:latin typeface="Helvetica Neue Light"/>
                <a:cs typeface="Helvetica Neue Light"/>
              </a:rPr>
              <a:t>of others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Assertive communication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Questioning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Refusal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Collaboration</a:t>
            </a:r>
          </a:p>
          <a:p>
            <a:pPr marL="28575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Lucida Grande"/>
              <a:buChar char="⇒"/>
            </a:pPr>
            <a:r>
              <a:rPr lang="en-US" sz="2000" dirty="0" smtClean="0">
                <a:latin typeface="Helvetica Neue Light"/>
                <a:cs typeface="Helvetica Neue Light"/>
              </a:rPr>
              <a:t>Negotiation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512253" y="3741322"/>
            <a:ext cx="1101309" cy="986328"/>
            <a:chOff x="3512253" y="3942282"/>
            <a:chExt cx="1101309" cy="986328"/>
          </a:xfrm>
        </p:grpSpPr>
        <p:cxnSp>
          <p:nvCxnSpPr>
            <p:cNvPr id="92" name="Elbow Connector 91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069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554033" y="1782815"/>
            <a:ext cx="3948783" cy="3699297"/>
          </a:xfrm>
          <a:prstGeom prst="rect">
            <a:avLst/>
          </a:prstGeom>
          <a:solidFill>
            <a:srgbClr val="FFE8B9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97322" y="2004073"/>
            <a:ext cx="2992731" cy="476215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321066" y="406767"/>
            <a:ext cx="8568691" cy="701651"/>
          </a:xfrm>
          <a:prstGeom prst="roundRect">
            <a:avLst/>
          </a:prstGeom>
          <a:solidFill>
            <a:srgbClr val="FFCC66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113006" y="138897"/>
            <a:ext cx="6984810" cy="1263574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947" y="107558"/>
            <a:ext cx="5913277" cy="135443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>
                    <a:lumMod val="65000"/>
                  </a:schemeClr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>
                  <a:lumMod val="65000"/>
                </a:schemeClr>
              </a:solidFill>
              <a:latin typeface="Impact"/>
              <a:cs typeface="Impact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675361" y="91301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chemeClr val="bg1"/>
                </a:solidFill>
                <a:latin typeface="Impact"/>
                <a:cs typeface="Impact"/>
              </a:rPr>
              <a:t>HEALTH SKILLS</a:t>
            </a:r>
            <a:endParaRPr lang="en-US" sz="6000" b="1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1698775" y="75044"/>
            <a:ext cx="5913277" cy="1354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latin typeface="Impact"/>
                <a:cs typeface="Impact"/>
              </a:rPr>
              <a:t>HEALTH SKILLS</a:t>
            </a:r>
            <a:endParaRPr lang="en-US" sz="6000" b="1" dirty="0">
              <a:latin typeface="Impact"/>
              <a:cs typeface="Impact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21070" y="1756045"/>
            <a:ext cx="3327875" cy="535743"/>
            <a:chOff x="321070" y="1756045"/>
            <a:chExt cx="3327875" cy="535743"/>
          </a:xfrm>
        </p:grpSpPr>
        <p:sp>
          <p:nvSpPr>
            <p:cNvPr id="70" name="Rectangle 69"/>
            <p:cNvSpPr/>
            <p:nvPr/>
          </p:nvSpPr>
          <p:spPr>
            <a:xfrm>
              <a:off x="321070" y="1756045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0052" y="1775887"/>
              <a:ext cx="319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Accessing Information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21070" y="2419082"/>
            <a:ext cx="3264208" cy="535743"/>
            <a:chOff x="321070" y="2419082"/>
            <a:chExt cx="3264208" cy="535743"/>
          </a:xfrm>
        </p:grpSpPr>
        <p:sp>
          <p:nvSpPr>
            <p:cNvPr id="76" name="Rectangle 75"/>
            <p:cNvSpPr/>
            <p:nvPr/>
          </p:nvSpPr>
          <p:spPr>
            <a:xfrm>
              <a:off x="321070" y="2419082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9272" y="2435865"/>
              <a:ext cx="3031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Analyzing Influences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1070" y="3082119"/>
            <a:ext cx="3264208" cy="535743"/>
            <a:chOff x="321070" y="3082119"/>
            <a:chExt cx="3264208" cy="535743"/>
          </a:xfrm>
        </p:grpSpPr>
        <p:sp>
          <p:nvSpPr>
            <p:cNvPr id="71" name="Rectangle 70"/>
            <p:cNvSpPr/>
            <p:nvPr/>
          </p:nvSpPr>
          <p:spPr>
            <a:xfrm>
              <a:off x="321070" y="3082119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8415" y="3105764"/>
              <a:ext cx="2665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Helvetica Neue"/>
                  <a:cs typeface="Helvetica Neue"/>
                </a:rPr>
                <a:t>Decision Making  </a:t>
              </a:r>
              <a:endParaRPr lang="en-US" sz="2400" b="1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1070" y="3745156"/>
            <a:ext cx="3264208" cy="535743"/>
            <a:chOff x="321070" y="3745156"/>
            <a:chExt cx="3264208" cy="535743"/>
          </a:xfrm>
        </p:grpSpPr>
        <p:sp>
          <p:nvSpPr>
            <p:cNvPr id="72" name="Rectangle 71"/>
            <p:cNvSpPr/>
            <p:nvPr/>
          </p:nvSpPr>
          <p:spPr>
            <a:xfrm>
              <a:off x="321070" y="3745156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34670" y="3765742"/>
              <a:ext cx="23577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old Condensed"/>
                  <a:cs typeface="Helvetica Neue Bold Condensed"/>
                </a:rPr>
                <a:t>Goal Setting  </a:t>
              </a:r>
              <a:endParaRPr lang="en-US" sz="2400" dirty="0"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1070" y="4408193"/>
            <a:ext cx="3264208" cy="901939"/>
            <a:chOff x="321070" y="4408193"/>
            <a:chExt cx="3264208" cy="901939"/>
          </a:xfrm>
        </p:grpSpPr>
        <p:sp>
          <p:nvSpPr>
            <p:cNvPr id="73" name="Rectangle 72"/>
            <p:cNvSpPr/>
            <p:nvPr/>
          </p:nvSpPr>
          <p:spPr>
            <a:xfrm>
              <a:off x="321070" y="4408193"/>
              <a:ext cx="3264208" cy="901939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0208" y="4435641"/>
              <a:ext cx="3062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Helvetica Neue Light"/>
                  <a:cs typeface="Helvetica Neue Light"/>
                </a:rPr>
                <a:t>Interpersonal Communication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1070" y="5437426"/>
            <a:ext cx="3264208" cy="535743"/>
            <a:chOff x="321070" y="5437426"/>
            <a:chExt cx="3264208" cy="535743"/>
          </a:xfrm>
        </p:grpSpPr>
        <p:sp>
          <p:nvSpPr>
            <p:cNvPr id="74" name="Rectangle 73"/>
            <p:cNvSpPr/>
            <p:nvPr/>
          </p:nvSpPr>
          <p:spPr>
            <a:xfrm>
              <a:off x="321070" y="5437426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7321" y="5455030"/>
              <a:ext cx="2714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Black Condensed"/>
                  <a:cs typeface="Helvetica Neue Black Condensed"/>
                </a:rPr>
                <a:t>Self Management</a:t>
              </a:r>
              <a:endParaRPr lang="en-US" sz="2400" dirty="0"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1070" y="6100461"/>
            <a:ext cx="3264208" cy="535743"/>
            <a:chOff x="321070" y="6100461"/>
            <a:chExt cx="3264208" cy="535743"/>
          </a:xfrm>
        </p:grpSpPr>
        <p:sp>
          <p:nvSpPr>
            <p:cNvPr id="75" name="Rectangle 74"/>
            <p:cNvSpPr/>
            <p:nvPr/>
          </p:nvSpPr>
          <p:spPr>
            <a:xfrm>
              <a:off x="321070" y="6100461"/>
              <a:ext cx="3264208" cy="535743"/>
            </a:xfrm>
            <a:prstGeom prst="rect">
              <a:avLst/>
            </a:prstGeom>
            <a:solidFill>
              <a:srgbClr val="FFCC66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214046" y="6105088"/>
              <a:ext cx="156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Helvetica Neue Light"/>
                  <a:cs typeface="Helvetica Neue Light"/>
                </a:rPr>
                <a:t>Advocacy</a:t>
              </a:r>
              <a:endParaRPr lang="en-US" sz="24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12253" y="3741322"/>
            <a:ext cx="1101309" cy="986328"/>
            <a:chOff x="3512253" y="3942282"/>
            <a:chExt cx="1101309" cy="986328"/>
          </a:xfrm>
          <a:solidFill>
            <a:srgbClr val="FFE8B9"/>
          </a:solidFill>
        </p:grpSpPr>
        <p:cxnSp>
          <p:nvCxnSpPr>
            <p:cNvPr id="39" name="Elbow Connector 38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grpFill/>
            <a:ln w="38100" cmpd="sng">
              <a:solidFill>
                <a:srgbClr val="FFE8B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  <a:grpFill/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  <a:grpFill/>
            <a:ln>
              <a:solidFill>
                <a:srgbClr val="FFE8B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54030" y="2004072"/>
            <a:ext cx="4415102" cy="456268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69483" y="2138974"/>
            <a:ext cx="4230209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Accurately assess personal skills, attributes, and habits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Choose habits that promote health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and personal and social responsibility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Assess situations and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decide on healthy choices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Know and use strategies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to avoid injury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Manage and express emotions constructively, including anger</a:t>
            </a:r>
          </a:p>
          <a:p>
            <a:pPr marL="346075" indent="-285750">
              <a:spcBef>
                <a:spcPts val="1200"/>
              </a:spcBef>
              <a:buClr>
                <a:schemeClr val="accent2">
                  <a:lumMod val="60000"/>
                  <a:lumOff val="40000"/>
                </a:schemeClr>
              </a:buClr>
              <a:buFont typeface="Lucida Grande"/>
              <a:buChar char="⇒"/>
            </a:pPr>
            <a:r>
              <a:rPr lang="en-US" dirty="0" smtClean="0">
                <a:latin typeface="Helvetica Neue Light"/>
                <a:cs typeface="Helvetica Neue Light"/>
              </a:rPr>
              <a:t>Know and use strategies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smtClean="0">
                <a:latin typeface="Helvetica Neue Light"/>
                <a:cs typeface="Helvetica Neue Light"/>
              </a:rPr>
              <a:t>to manage stress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3512253" y="4791918"/>
            <a:ext cx="1101309" cy="986328"/>
            <a:chOff x="3512253" y="3942282"/>
            <a:chExt cx="1101309" cy="986328"/>
          </a:xfrm>
        </p:grpSpPr>
        <p:cxnSp>
          <p:nvCxnSpPr>
            <p:cNvPr id="92" name="Elbow Connector 91"/>
            <p:cNvCxnSpPr/>
            <p:nvPr/>
          </p:nvCxnSpPr>
          <p:spPr>
            <a:xfrm flipH="1">
              <a:off x="3589413" y="4010628"/>
              <a:ext cx="964617" cy="840512"/>
            </a:xfrm>
            <a:prstGeom prst="bentConnector3">
              <a:avLst>
                <a:gd name="adj1" fmla="val 61671"/>
              </a:avLst>
            </a:prstGeom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3512253" y="4791918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76870" y="3942282"/>
              <a:ext cx="136692" cy="13669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6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246937" cy="1527858"/>
          </a:xfrm>
          <a:prstGeom prst="rect">
            <a:avLst/>
          </a:prstGeom>
          <a:gradFill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-29766" y="1220302"/>
            <a:ext cx="3422954" cy="5655060"/>
          </a:xfrm>
          <a:custGeom>
            <a:avLst/>
            <a:gdLst>
              <a:gd name="connsiteX0" fmla="*/ 1458476 w 3422954"/>
              <a:gd name="connsiteY0" fmla="*/ 337320 h 5655060"/>
              <a:gd name="connsiteX1" fmla="*/ 1924792 w 3422954"/>
              <a:gd name="connsiteY1" fmla="*/ 882983 h 5655060"/>
              <a:gd name="connsiteX2" fmla="*/ 2113302 w 3422954"/>
              <a:gd name="connsiteY2" fmla="*/ 1418726 h 5655060"/>
              <a:gd name="connsiteX3" fmla="*/ 2797893 w 3422954"/>
              <a:gd name="connsiteY3" fmla="*/ 1914784 h 5655060"/>
              <a:gd name="connsiteX4" fmla="*/ 2956639 w 3422954"/>
              <a:gd name="connsiteY4" fmla="*/ 2262024 h 5655060"/>
              <a:gd name="connsiteX5" fmla="*/ 3373346 w 3422954"/>
              <a:gd name="connsiteY5" fmla="*/ 2777924 h 5655060"/>
              <a:gd name="connsiteX6" fmla="*/ 3422954 w 3422954"/>
              <a:gd name="connsiteY6" fmla="*/ 5655060 h 5655060"/>
              <a:gd name="connsiteX7" fmla="*/ 0 w 3422954"/>
              <a:gd name="connsiteY7" fmla="*/ 5645139 h 5655060"/>
              <a:gd name="connsiteX8" fmla="*/ 19844 w 3422954"/>
              <a:gd name="connsiteY8" fmla="*/ 1656834 h 5655060"/>
              <a:gd name="connsiteX9" fmla="*/ 257962 w 3422954"/>
              <a:gd name="connsiteY9" fmla="*/ 962353 h 5655060"/>
              <a:gd name="connsiteX10" fmla="*/ 535767 w 3422954"/>
              <a:gd name="connsiteY10" fmla="*/ 585349 h 5655060"/>
              <a:gd name="connsiteX11" fmla="*/ 615140 w 3422954"/>
              <a:gd name="connsiteY11" fmla="*/ 158739 h 5655060"/>
              <a:gd name="connsiteX12" fmla="*/ 1220358 w 3422954"/>
              <a:gd name="connsiteY12" fmla="*/ 0 h 5655060"/>
              <a:gd name="connsiteX13" fmla="*/ 1458476 w 3422954"/>
              <a:gd name="connsiteY13" fmla="*/ 337320 h 565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2954" h="5655060">
                <a:moveTo>
                  <a:pt x="1458476" y="337320"/>
                </a:moveTo>
                <a:lnTo>
                  <a:pt x="1924792" y="882983"/>
                </a:lnTo>
                <a:lnTo>
                  <a:pt x="2113302" y="1418726"/>
                </a:lnTo>
                <a:lnTo>
                  <a:pt x="2797893" y="1914784"/>
                </a:lnTo>
                <a:lnTo>
                  <a:pt x="2956639" y="2262024"/>
                </a:lnTo>
                <a:lnTo>
                  <a:pt x="3373346" y="2777924"/>
                </a:lnTo>
                <a:lnTo>
                  <a:pt x="3422954" y="5655060"/>
                </a:lnTo>
                <a:lnTo>
                  <a:pt x="0" y="5645139"/>
                </a:lnTo>
                <a:cubicBezTo>
                  <a:pt x="6615" y="4315704"/>
                  <a:pt x="13229" y="2986269"/>
                  <a:pt x="19844" y="1656834"/>
                </a:cubicBezTo>
                <a:lnTo>
                  <a:pt x="257962" y="962353"/>
                </a:lnTo>
                <a:lnTo>
                  <a:pt x="535767" y="585349"/>
                </a:lnTo>
                <a:lnTo>
                  <a:pt x="615140" y="158739"/>
                </a:lnTo>
                <a:lnTo>
                  <a:pt x="1220358" y="0"/>
                </a:lnTo>
                <a:lnTo>
                  <a:pt x="1458476" y="337320"/>
                </a:lnTo>
                <a:close/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03625" y="297635"/>
            <a:ext cx="2658990" cy="784830"/>
          </a:xfrm>
          <a:prstGeom prst="rect">
            <a:avLst/>
          </a:prstGeom>
          <a:solidFill>
            <a:srgbClr val="00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297635"/>
            <a:ext cx="92469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Reaching Your  </a:t>
            </a:r>
            <a:r>
              <a:rPr lang="en-U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SMART</a:t>
            </a:r>
            <a:r>
              <a:rPr lang="en-US" sz="4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 Black"/>
              </a:rPr>
              <a:t>  Goals</a:t>
            </a:r>
            <a:endParaRPr lang="en-US" sz="43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/>
              <a:cs typeface="Arial Black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95541" y="1349277"/>
            <a:ext cx="5883512" cy="1002454"/>
            <a:chOff x="1766046" y="1349277"/>
            <a:chExt cx="5883512" cy="1002454"/>
          </a:xfrm>
        </p:grpSpPr>
        <p:grpSp>
          <p:nvGrpSpPr>
            <p:cNvPr id="17" name="Group 16"/>
            <p:cNvGrpSpPr/>
            <p:nvPr/>
          </p:nvGrpSpPr>
          <p:grpSpPr>
            <a:xfrm>
              <a:off x="1766046" y="1349277"/>
              <a:ext cx="5883512" cy="1002454"/>
              <a:chOff x="339836" y="1349277"/>
              <a:chExt cx="8681398" cy="100245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579024" y="1640573"/>
                <a:ext cx="1442210" cy="704403"/>
              </a:xfrm>
              <a:custGeom>
                <a:avLst/>
                <a:gdLst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42210 w 1442210"/>
                  <a:gd name="connsiteY2" fmla="*/ 704403 h 704403"/>
                  <a:gd name="connsiteX3" fmla="*/ 0 w 1442210"/>
                  <a:gd name="connsiteY3" fmla="*/ 704403 h 704403"/>
                  <a:gd name="connsiteX4" fmla="*/ 0 w 1442210"/>
                  <a:gd name="connsiteY4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3546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217185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12789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2210" h="704403">
                    <a:moveTo>
                      <a:pt x="0" y="0"/>
                    </a:moveTo>
                    <a:lnTo>
                      <a:pt x="1442210" y="0"/>
                    </a:lnTo>
                    <a:lnTo>
                      <a:pt x="1127891" y="323816"/>
                    </a:lnTo>
                    <a:lnTo>
                      <a:pt x="1442210" y="704403"/>
                    </a:lnTo>
                    <a:lnTo>
                      <a:pt x="0" y="7044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9" name="Rectangle 17"/>
              <p:cNvSpPr/>
              <p:nvPr/>
            </p:nvSpPr>
            <p:spPr>
              <a:xfrm rot="10800000">
                <a:off x="339836" y="1640573"/>
                <a:ext cx="1442210" cy="704403"/>
              </a:xfrm>
              <a:custGeom>
                <a:avLst/>
                <a:gdLst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42210 w 1442210"/>
                  <a:gd name="connsiteY2" fmla="*/ 704403 h 704403"/>
                  <a:gd name="connsiteX3" fmla="*/ 0 w 1442210"/>
                  <a:gd name="connsiteY3" fmla="*/ 704403 h 704403"/>
                  <a:gd name="connsiteX4" fmla="*/ 0 w 1442210"/>
                  <a:gd name="connsiteY4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43546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217185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  <a:gd name="connsiteX0" fmla="*/ 0 w 1442210"/>
                  <a:gd name="connsiteY0" fmla="*/ 0 h 704403"/>
                  <a:gd name="connsiteX1" fmla="*/ 1442210 w 1442210"/>
                  <a:gd name="connsiteY1" fmla="*/ 0 h 704403"/>
                  <a:gd name="connsiteX2" fmla="*/ 1127891 w 1442210"/>
                  <a:gd name="connsiteY2" fmla="*/ 323816 h 704403"/>
                  <a:gd name="connsiteX3" fmla="*/ 1442210 w 1442210"/>
                  <a:gd name="connsiteY3" fmla="*/ 704403 h 704403"/>
                  <a:gd name="connsiteX4" fmla="*/ 0 w 1442210"/>
                  <a:gd name="connsiteY4" fmla="*/ 704403 h 704403"/>
                  <a:gd name="connsiteX5" fmla="*/ 0 w 1442210"/>
                  <a:gd name="connsiteY5" fmla="*/ 0 h 704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2210" h="704403">
                    <a:moveTo>
                      <a:pt x="0" y="0"/>
                    </a:moveTo>
                    <a:lnTo>
                      <a:pt x="1442210" y="0"/>
                    </a:lnTo>
                    <a:lnTo>
                      <a:pt x="1127891" y="323816"/>
                    </a:lnTo>
                    <a:lnTo>
                      <a:pt x="1442210" y="704403"/>
                    </a:lnTo>
                    <a:lnTo>
                      <a:pt x="0" y="7044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89809" y="1349277"/>
                <a:ext cx="6786379" cy="704403"/>
              </a:xfrm>
              <a:prstGeom prst="rect">
                <a:avLst/>
              </a:prstGeom>
              <a:solidFill>
                <a:schemeClr val="bg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663366"/>
                  </a:solidFill>
                </a:endParaRPr>
              </a:p>
            </p:txBody>
          </p:sp>
          <p:sp>
            <p:nvSpPr>
              <p:cNvPr id="16" name="Right Triangle 15"/>
              <p:cNvSpPr/>
              <p:nvPr/>
            </p:nvSpPr>
            <p:spPr>
              <a:xfrm rot="5400000">
                <a:off x="7681958" y="1950748"/>
                <a:ext cx="291296" cy="497164"/>
              </a:xfrm>
              <a:prstGeom prst="rtTriangle">
                <a:avLst/>
              </a:prstGeom>
              <a:solidFill>
                <a:schemeClr val="tx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Triangle 20"/>
              <p:cNvSpPr/>
              <p:nvPr/>
            </p:nvSpPr>
            <p:spPr>
              <a:xfrm rot="16200000" flipH="1">
                <a:off x="1387814" y="1957500"/>
                <a:ext cx="291299" cy="497164"/>
              </a:xfrm>
              <a:prstGeom prst="rtTriangle">
                <a:avLst/>
              </a:prstGeom>
              <a:solidFill>
                <a:schemeClr val="tx1"/>
              </a:solidFill>
              <a:ln w="19050" cmpd="sng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530003" y="1398884"/>
              <a:ext cx="4305978" cy="584776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i="1" dirty="0" smtClean="0">
                  <a:latin typeface="Arial"/>
                  <a:cs typeface="Arial"/>
                </a:rPr>
                <a:t>One Step at a Time</a:t>
              </a:r>
              <a:endParaRPr lang="en-US" sz="3200" b="1" i="1" dirty="0">
                <a:latin typeface="Arial"/>
                <a:cs typeface="Arial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3095540" y="2490210"/>
            <a:ext cx="5883513" cy="4236335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174915" y="2668791"/>
            <a:ext cx="57346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Develop a clear, realistic goal.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List steps for reaching the goal. 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Describe when you will act on the steps.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List any materials you will need. </a:t>
            </a:r>
          </a:p>
          <a:p>
            <a:pPr marL="574675" indent="-227013" defTabSz="515938"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Font typeface="Lucida Grande"/>
              <a:buChar char="–"/>
            </a:pPr>
            <a:r>
              <a:rPr lang="en-US" sz="2200" dirty="0" smtClean="0">
                <a:latin typeface="Arial"/>
                <a:cs typeface="Arial"/>
              </a:rPr>
              <a:t>Name people who can help.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Monitor your progress and make changes if you need to. </a:t>
            </a:r>
          </a:p>
          <a:p>
            <a:pPr marL="365760" indent="-285750">
              <a:spcBef>
                <a:spcPts val="1000"/>
              </a:spcBef>
              <a:buFont typeface="Wingdings" charset="2"/>
              <a:buChar char="§"/>
            </a:pPr>
            <a:r>
              <a:rPr lang="en-US" sz="2200" dirty="0" smtClean="0">
                <a:latin typeface="Arial"/>
                <a:cs typeface="Arial"/>
              </a:rPr>
              <a:t>Evaluate whether or not the goal was met. </a:t>
            </a:r>
            <a:endParaRPr lang="en-US" sz="2200" dirty="0">
              <a:latin typeface="Arial"/>
              <a:cs typeface="Arial"/>
            </a:endParaRPr>
          </a:p>
        </p:txBody>
      </p:sp>
      <p:pic>
        <p:nvPicPr>
          <p:cNvPr id="3" name="Picture 2" descr="Climber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7" r="34491" b="37008"/>
          <a:stretch/>
        </p:blipFill>
        <p:spPr>
          <a:xfrm rot="607961">
            <a:off x="585697" y="2460115"/>
            <a:ext cx="1819125" cy="41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757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256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Opening Work:</vt:lpstr>
      <vt:lpstr>Presentations</vt:lpstr>
      <vt:lpstr>Assessing My Ability to Manage Stress</vt:lpstr>
      <vt:lpstr>HEALTH SKILLS</vt:lpstr>
      <vt:lpstr>HEALTH SKILLS</vt:lpstr>
      <vt:lpstr>PowerPoint Presentation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ERASE-ME</cp:lastModifiedBy>
  <cp:revision>105</cp:revision>
  <dcterms:created xsi:type="dcterms:W3CDTF">2012-10-23T17:35:34Z</dcterms:created>
  <dcterms:modified xsi:type="dcterms:W3CDTF">2013-10-23T16:23:06Z</dcterms:modified>
</cp:coreProperties>
</file>