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Collaborative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Work on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Teaching Tools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21096" y="133571"/>
            <a:ext cx="8974697" cy="662634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9667" y="442208"/>
            <a:ext cx="6637555" cy="168091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29" y="669304"/>
            <a:ext cx="667603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CC3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Details for Creating </a:t>
            </a:r>
            <a:br>
              <a:rPr lang="en-US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CC3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</a:br>
            <a:r>
              <a:rPr lang="en-US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CC3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a Teaching Tool</a:t>
            </a:r>
            <a:endParaRPr lang="en-US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CC33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140" y="2510045"/>
            <a:ext cx="7996813" cy="4047839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23568" y="2619179"/>
            <a:ext cx="76990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Create a teaching tool that </a:t>
            </a:r>
            <a:r>
              <a:rPr lang="en-US" sz="2000" u="sng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explains</a:t>
            </a: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 and </a:t>
            </a:r>
            <a:r>
              <a:rPr lang="en-US" sz="2000" u="sng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demonstrates</a:t>
            </a: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 your assigned skill. </a:t>
            </a:r>
          </a:p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endParaRPr lang="en-US" sz="2000" dirty="0">
              <a:solidFill>
                <a:schemeClr val="bg1"/>
              </a:solidFill>
              <a:latin typeface="Bookman"/>
              <a:ea typeface="Bookman"/>
              <a:cs typeface="Bookman"/>
            </a:endParaRPr>
          </a:p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Your presentation will be evaluated on these two criteria: </a:t>
            </a:r>
          </a:p>
          <a:p>
            <a:pPr marL="515938" indent="-228600">
              <a:buClr>
                <a:schemeClr val="accent1">
                  <a:lumMod val="20000"/>
                  <a:lumOff val="8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thorough and accurate explanation</a:t>
            </a:r>
          </a:p>
          <a:p>
            <a:pPr marL="515938" indent="-228600">
              <a:buClr>
                <a:schemeClr val="accent1">
                  <a:lumMod val="20000"/>
                  <a:lumOff val="8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accurate and clear demonstration</a:t>
            </a:r>
          </a:p>
          <a:p>
            <a:endParaRPr lang="en-US" sz="2000" dirty="0">
              <a:solidFill>
                <a:schemeClr val="bg1"/>
              </a:solidFill>
              <a:latin typeface="Bookman"/>
              <a:ea typeface="Bookman"/>
              <a:cs typeface="Bookman"/>
            </a:endParaRPr>
          </a:p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You have up to five minutes to present your skill in </a:t>
            </a:r>
            <a:b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</a:b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a small group. </a:t>
            </a:r>
          </a:p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endParaRPr lang="en-US" sz="2000" dirty="0">
              <a:solidFill>
                <a:schemeClr val="bg1"/>
              </a:solidFill>
              <a:latin typeface="Bookman"/>
              <a:ea typeface="Bookman"/>
              <a:cs typeface="Bookman"/>
            </a:endParaRPr>
          </a:p>
          <a:p>
            <a:pPr marL="285750" indent="-285750">
              <a:buClr>
                <a:schemeClr val="accent1"/>
              </a:buClr>
              <a:buFont typeface="Lucida Grande"/>
              <a:buChar char="»"/>
            </a:pP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Option: research additional data on the skill and note </a:t>
            </a:r>
            <a:b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</a:br>
            <a:r>
              <a:rPr lang="en-US" sz="2000" dirty="0" smtClean="0">
                <a:solidFill>
                  <a:schemeClr val="bg1"/>
                </a:solidFill>
                <a:latin typeface="Bookman"/>
                <a:ea typeface="Bookman"/>
                <a:cs typeface="Bookman"/>
              </a:rPr>
              <a:t>the source. </a:t>
            </a:r>
            <a:endParaRPr lang="en-US" sz="2000" dirty="0">
              <a:solidFill>
                <a:schemeClr val="bg1"/>
              </a:solidFill>
              <a:latin typeface="Bookman"/>
              <a:ea typeface="Bookman"/>
              <a:cs typeface="Bookman"/>
            </a:endParaRPr>
          </a:p>
        </p:txBody>
      </p:sp>
    </p:spTree>
    <p:extLst>
      <p:ext uri="{BB962C8B-B14F-4D97-AF65-F5344CB8AC3E}">
        <p14:creationId xmlns:p14="http://schemas.microsoft.com/office/powerpoint/2010/main" val="41229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815"/>
            <a:ext cx="9217172" cy="1370096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8" y="188679"/>
            <a:ext cx="5010887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Creating and Using </a:t>
            </a:r>
            <a:b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</a:b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Our Teaching </a:t>
            </a: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Tools</a:t>
            </a:r>
            <a:endParaRPr lang="en-US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9286" y="887940"/>
            <a:ext cx="3935157" cy="1026844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76020" y="939697"/>
            <a:ext cx="372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b="1" dirty="0" smtClean="0">
                <a:solidFill>
                  <a:srgbClr val="CC3300"/>
                </a:solidFill>
                <a:latin typeface="Bookman"/>
                <a:ea typeface="Bookman"/>
                <a:cs typeface="Bookman"/>
              </a:rPr>
              <a:t>First Small Group: </a:t>
            </a:r>
            <a:r>
              <a:rPr lang="en-US" dirty="0" smtClean="0">
                <a:latin typeface="Bookman"/>
                <a:ea typeface="Bookman"/>
                <a:cs typeface="Bookman"/>
              </a:rPr>
              <a:t/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Create a Teaching Tool for One of the Communication Skills</a:t>
            </a:r>
            <a:endParaRPr lang="en-US" dirty="0">
              <a:latin typeface="Bookman"/>
              <a:ea typeface="Bookman"/>
              <a:cs typeface="Book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9575" y="2107132"/>
            <a:ext cx="1729774" cy="2121651"/>
            <a:chOff x="169965" y="2156737"/>
            <a:chExt cx="1729774" cy="2121651"/>
          </a:xfrm>
        </p:grpSpPr>
        <p:grpSp>
          <p:nvGrpSpPr>
            <p:cNvPr id="7" name="Group 6"/>
            <p:cNvGrpSpPr/>
            <p:nvPr/>
          </p:nvGrpSpPr>
          <p:grpSpPr>
            <a:xfrm>
              <a:off x="169965" y="2156737"/>
              <a:ext cx="1729774" cy="1666401"/>
              <a:chOff x="461001" y="2841286"/>
              <a:chExt cx="1729774" cy="166640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72327" y="3909056"/>
              <a:ext cx="1389024" cy="369332"/>
            </a:xfrm>
            <a:prstGeom prst="rect">
              <a:avLst/>
            </a:prstGeom>
            <a:solidFill>
              <a:srgbClr val="FFFFFF">
                <a:alpha val="49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Arial"/>
                  <a:cs typeface="Arial"/>
                </a:rPr>
                <a:t>Listening</a:t>
              </a:r>
              <a:endParaRPr lang="en-US" b="1" dirty="0">
                <a:solidFill>
                  <a:srgbClr val="CC33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10477" y="2107132"/>
            <a:ext cx="1761705" cy="2121651"/>
            <a:chOff x="3660867" y="2156737"/>
            <a:chExt cx="1761705" cy="2121651"/>
          </a:xfrm>
        </p:grpSpPr>
        <p:grpSp>
          <p:nvGrpSpPr>
            <p:cNvPr id="14" name="Group 13"/>
            <p:cNvGrpSpPr/>
            <p:nvPr/>
          </p:nvGrpSpPr>
          <p:grpSpPr>
            <a:xfrm>
              <a:off x="3660867" y="2156737"/>
              <a:ext cx="1729774" cy="1666401"/>
              <a:chOff x="461001" y="2841286"/>
              <a:chExt cx="1729774" cy="1666401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789187" y="3909056"/>
              <a:ext cx="1633385" cy="36933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Arial"/>
                  <a:cs typeface="Arial"/>
                </a:rPr>
                <a:t>Responding</a:t>
              </a:r>
              <a:endParaRPr lang="en-US" b="1" dirty="0">
                <a:solidFill>
                  <a:srgbClr val="CC33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35662" y="4263247"/>
            <a:ext cx="2328725" cy="2429315"/>
            <a:chOff x="1686052" y="4312852"/>
            <a:chExt cx="2328725" cy="2429315"/>
          </a:xfrm>
        </p:grpSpPr>
        <p:grpSp>
          <p:nvGrpSpPr>
            <p:cNvPr id="30" name="Group 29"/>
            <p:cNvGrpSpPr/>
            <p:nvPr/>
          </p:nvGrpSpPr>
          <p:grpSpPr>
            <a:xfrm>
              <a:off x="1899739" y="4312852"/>
              <a:ext cx="1729774" cy="1666401"/>
              <a:chOff x="461001" y="2841286"/>
              <a:chExt cx="1729774" cy="166640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686052" y="6095836"/>
              <a:ext cx="2328725" cy="646331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Arial"/>
                  <a:cs typeface="Arial"/>
                </a:rPr>
                <a:t>Asking Effective Questions</a:t>
              </a:r>
              <a:endParaRPr lang="en-US" b="1" dirty="0">
                <a:solidFill>
                  <a:srgbClr val="CC33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13452" y="2107132"/>
            <a:ext cx="2140471" cy="2398650"/>
            <a:chOff x="6963842" y="2156737"/>
            <a:chExt cx="2140471" cy="2398650"/>
          </a:xfrm>
        </p:grpSpPr>
        <p:grpSp>
          <p:nvGrpSpPr>
            <p:cNvPr id="22" name="Group 21"/>
            <p:cNvGrpSpPr/>
            <p:nvPr/>
          </p:nvGrpSpPr>
          <p:grpSpPr>
            <a:xfrm>
              <a:off x="7072393" y="2156737"/>
              <a:ext cx="1729774" cy="1666401"/>
              <a:chOff x="461001" y="2841286"/>
              <a:chExt cx="1729774" cy="166640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63842" y="3909056"/>
              <a:ext cx="2140471" cy="646331"/>
            </a:xfrm>
            <a:prstGeom prst="rect">
              <a:avLst/>
            </a:prstGeom>
            <a:solidFill>
              <a:srgbClr val="FFFFFF">
                <a:alpha val="51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Arial"/>
                  <a:cs typeface="Arial"/>
                </a:rPr>
                <a:t>Assertive Communication</a:t>
              </a:r>
              <a:endParaRPr lang="en-US" b="1" dirty="0">
                <a:solidFill>
                  <a:srgbClr val="CC33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39022" y="4263247"/>
            <a:ext cx="1729774" cy="2152316"/>
            <a:chOff x="5189412" y="4312852"/>
            <a:chExt cx="1729774" cy="2152316"/>
          </a:xfrm>
        </p:grpSpPr>
        <p:grpSp>
          <p:nvGrpSpPr>
            <p:cNvPr id="37" name="Group 36"/>
            <p:cNvGrpSpPr/>
            <p:nvPr/>
          </p:nvGrpSpPr>
          <p:grpSpPr>
            <a:xfrm>
              <a:off x="5189412" y="4312852"/>
              <a:ext cx="1729774" cy="1666401"/>
              <a:chOff x="461001" y="2841286"/>
              <a:chExt cx="1729774" cy="16664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422323" y="6095836"/>
              <a:ext cx="1389024" cy="36933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Arial"/>
                  <a:cs typeface="Arial"/>
                </a:rPr>
                <a:t>Refusal</a:t>
              </a:r>
              <a:endParaRPr lang="en-US" b="1" dirty="0">
                <a:solidFill>
                  <a:srgbClr val="CC33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 flipV="1">
            <a:off x="0" y="6742166"/>
            <a:ext cx="9217172" cy="1218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815"/>
            <a:ext cx="9217172" cy="1370096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8" y="188679"/>
            <a:ext cx="5010887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Creating and Using </a:t>
            </a:r>
            <a:b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</a:b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Our Teaching </a:t>
            </a: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Tools</a:t>
            </a:r>
            <a:endParaRPr lang="en-US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9286" y="797181"/>
            <a:ext cx="3935157" cy="120046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76020" y="797247"/>
            <a:ext cx="3721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b="1" dirty="0" smtClean="0">
                <a:solidFill>
                  <a:srgbClr val="CC3300"/>
                </a:solidFill>
                <a:latin typeface="Bookman"/>
                <a:ea typeface="Bookman"/>
                <a:cs typeface="Bookman"/>
              </a:rPr>
              <a:t>Second Small Group: </a:t>
            </a:r>
            <a:r>
              <a:rPr lang="en-US" dirty="0" smtClean="0">
                <a:latin typeface="Bookman"/>
                <a:ea typeface="Bookman"/>
                <a:cs typeface="Bookman"/>
              </a:rPr>
              <a:t/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Share the Teaching Tool </a:t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and Learn About Other Communication Skills</a:t>
            </a:r>
            <a:endParaRPr lang="en-US" dirty="0">
              <a:latin typeface="Bookman"/>
              <a:ea typeface="Bookman"/>
              <a:cs typeface="Book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9575" y="2404762"/>
            <a:ext cx="1729774" cy="1666401"/>
            <a:chOff x="461001" y="2841286"/>
            <a:chExt cx="1729774" cy="1666401"/>
          </a:xfrm>
        </p:grpSpPr>
        <p:sp>
          <p:nvSpPr>
            <p:cNvPr id="5" name="Oval 4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10477" y="2404762"/>
            <a:ext cx="1729774" cy="1666401"/>
            <a:chOff x="461001" y="2841286"/>
            <a:chExt cx="1729774" cy="1666401"/>
          </a:xfrm>
        </p:grpSpPr>
        <p:sp>
          <p:nvSpPr>
            <p:cNvPr id="15" name="Oval 14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49349" y="4560877"/>
            <a:ext cx="1729774" cy="1666401"/>
            <a:chOff x="461001" y="2841286"/>
            <a:chExt cx="1729774" cy="1666401"/>
          </a:xfrm>
        </p:grpSpPr>
        <p:sp>
          <p:nvSpPr>
            <p:cNvPr id="31" name="Oval 30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22003" y="2404762"/>
            <a:ext cx="1729774" cy="1666401"/>
            <a:chOff x="461001" y="2841286"/>
            <a:chExt cx="1729774" cy="1666401"/>
          </a:xfrm>
        </p:grpSpPr>
        <p:sp>
          <p:nvSpPr>
            <p:cNvPr id="23" name="Oval 22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39022" y="4560877"/>
            <a:ext cx="1729774" cy="1666401"/>
            <a:chOff x="461001" y="2841286"/>
            <a:chExt cx="1729774" cy="1666401"/>
          </a:xfrm>
        </p:grpSpPr>
        <p:sp>
          <p:nvSpPr>
            <p:cNvPr id="38" name="Oval 37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 flipV="1">
            <a:off x="0" y="6742166"/>
            <a:ext cx="9217172" cy="1218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6706702"/>
            <a:ext cx="9217172" cy="16121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8968" y="2017448"/>
            <a:ext cx="8084451" cy="2278414"/>
          </a:xfrm>
          <a:prstGeom prst="rect">
            <a:avLst/>
          </a:prstGeom>
          <a:noFill/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3172" y="2132181"/>
            <a:ext cx="7816042" cy="2048948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359639" y="170434"/>
            <a:ext cx="85090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Schoolbook"/>
                <a:cs typeface="Century Schoolbook"/>
              </a:rPr>
              <a:t>Thoughts on Communication Skills</a:t>
            </a:r>
            <a:endParaRPr lang="en-US" b="1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Schoolbook"/>
              <a:cs typeface="Century School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710" y="1468329"/>
            <a:ext cx="7372858" cy="1091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1872" y="2371825"/>
            <a:ext cx="7278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Bookman"/>
                <a:ea typeface="Bookman"/>
                <a:cs typeface="Bookman"/>
              </a:rPr>
              <a:t>Which of the five communication skills do you think is the easiest to master and why?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en-US" sz="2400" dirty="0">
              <a:latin typeface="Bookman"/>
              <a:ea typeface="Bookman"/>
              <a:cs typeface="Bookman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Bookman"/>
                <a:ea typeface="Bookman"/>
                <a:cs typeface="Bookman"/>
              </a:rPr>
              <a:t>What would you like clarification on?</a:t>
            </a:r>
            <a:endParaRPr lang="en-US" sz="2400" dirty="0">
              <a:latin typeface="Bookman"/>
              <a:ea typeface="Bookman"/>
              <a:cs typeface="Book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63" y="3999668"/>
            <a:ext cx="3174721" cy="2907937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ommunication-IconB.png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8" y="4726118"/>
            <a:ext cx="1060295" cy="1055949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14" name="Picture 13" descr="Emotions-IconB.png"/>
          <p:cNvPicPr>
            <a:picLocks noChangeAspect="1"/>
          </p:cNvPicPr>
          <p:nvPr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929" y="4817024"/>
            <a:ext cx="1508084" cy="874137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2" name="Picture 21" descr="Listen IconB.png"/>
          <p:cNvPicPr>
            <a:picLocks noChangeAspect="1"/>
          </p:cNvPicPr>
          <p:nvPr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17" y="4820653"/>
            <a:ext cx="535253" cy="866878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3" name="Picture 22" descr="Questions-IconB.png"/>
          <p:cNvPicPr>
            <a:picLocks noChangeAspect="1"/>
          </p:cNvPicPr>
          <p:nvPr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68" y="4792101"/>
            <a:ext cx="1149434" cy="923983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9" name="Picture 28" descr="Refusal-IconB.png"/>
          <p:cNvPicPr>
            <a:picLocks noChangeAspect="1"/>
          </p:cNvPicPr>
          <p:nvPr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98" y="4815713"/>
            <a:ext cx="807174" cy="876758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29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147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Details for Creating  a Teaching Tool</vt:lpstr>
      <vt:lpstr>Creating and Using  Our Teaching Tools</vt:lpstr>
      <vt:lpstr>Creating and Using  Our Teaching Tools</vt:lpstr>
      <vt:lpstr>PowerPoint Presentation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Nettleton, Paula Kay</cp:lastModifiedBy>
  <cp:revision>59</cp:revision>
  <dcterms:created xsi:type="dcterms:W3CDTF">2012-10-23T17:35:34Z</dcterms:created>
  <dcterms:modified xsi:type="dcterms:W3CDTF">2012-11-15T22:06:55Z</dcterms:modified>
</cp:coreProperties>
</file>