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9" r:id="rId3"/>
    <p:sldId id="267" r:id="rId4"/>
    <p:sldId id="268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FC8A5-8CA0-4730-817B-F21615A668D4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935D94-CEAF-4B6A-919B-40D6728D0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60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81230-2FC2-4FEA-97F9-A9C0408E56B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42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7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4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9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5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42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11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7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5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EA0F-3ACD-9D42-8162-E4F5CCD61A28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5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7172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5EA0F-3ACD-9D42-8162-E4F5CCD61A28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56179-AEDD-9E47-B268-250F7573A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2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050088" y="128975"/>
            <a:ext cx="2057948" cy="6587649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1"/>
          <p:cNvSpPr txBox="1">
            <a:spLocks/>
          </p:cNvSpPr>
          <p:nvPr/>
        </p:nvSpPr>
        <p:spPr>
          <a:xfrm>
            <a:off x="7079854" y="2371158"/>
            <a:ext cx="1981200" cy="1451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Teaching Others </a:t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>to Set Goals and Make Decisions – Part 2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625874" y="2052960"/>
            <a:ext cx="63246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/>
              <a:t>Unit 1</a:t>
            </a:r>
            <a:br>
              <a:rPr lang="en-US" dirty="0" smtClean="0"/>
            </a:br>
            <a:r>
              <a:rPr lang="en-US" dirty="0" smtClean="0"/>
              <a:t>Lesson </a:t>
            </a:r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59192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Opening 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of a health goal that is important to you and related to one of these five health behaviors</a:t>
            </a:r>
          </a:p>
          <a:p>
            <a:pPr lvl="1"/>
            <a:r>
              <a:rPr lang="en-US" dirty="0" smtClean="0"/>
              <a:t>Managing Stress</a:t>
            </a:r>
          </a:p>
          <a:p>
            <a:pPr lvl="1"/>
            <a:r>
              <a:rPr lang="en-US" dirty="0" smtClean="0"/>
              <a:t>Maintaining a healthy weight</a:t>
            </a:r>
          </a:p>
          <a:p>
            <a:pPr lvl="1"/>
            <a:r>
              <a:rPr lang="en-US" dirty="0" smtClean="0"/>
              <a:t>Being physically active</a:t>
            </a:r>
          </a:p>
          <a:p>
            <a:pPr lvl="1"/>
            <a:r>
              <a:rPr lang="en-US" dirty="0" smtClean="0"/>
              <a:t>Avoiding drug use</a:t>
            </a:r>
          </a:p>
          <a:p>
            <a:pPr lvl="1"/>
            <a:r>
              <a:rPr lang="en-US" dirty="0" smtClean="0"/>
              <a:t>Avoiding behaviors that hurt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715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44617"/>
            <a:ext cx="9217172" cy="147002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2473" y="328360"/>
            <a:ext cx="9015019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FF"/>
                </a:solidFill>
                <a:latin typeface="Gill Sans"/>
                <a:cs typeface="Gill Sans"/>
              </a:rPr>
              <a:t>What Do You Think…?</a:t>
            </a:r>
            <a:endParaRPr lang="en-US" sz="6000" b="1" dirty="0">
              <a:solidFill>
                <a:srgbClr val="FFFFFF"/>
              </a:solidFill>
              <a:latin typeface="Gill Sans"/>
              <a:cs typeface="Gill San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083443"/>
            <a:ext cx="9217172" cy="477455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2452" y="2381078"/>
            <a:ext cx="8572268" cy="4127201"/>
          </a:xfrm>
          <a:prstGeom prst="rect">
            <a:avLst/>
          </a:prstGeom>
          <a:solidFill>
            <a:srgbClr val="FFFFFF"/>
          </a:solidFill>
          <a:ln w="28575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215" y="285091"/>
            <a:ext cx="9015019" cy="1470025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n>
                  <a:solidFill>
                    <a:schemeClr val="bg1"/>
                  </a:solidFill>
                </a:ln>
                <a:latin typeface="Gill Sans"/>
                <a:cs typeface="Gill Sans"/>
              </a:rPr>
              <a:t>What Do You Think…?</a:t>
            </a:r>
            <a:endParaRPr lang="en-US" sz="6000" b="1" dirty="0">
              <a:ln>
                <a:solidFill>
                  <a:schemeClr val="bg1"/>
                </a:solidFill>
              </a:ln>
              <a:latin typeface="Gill Sans"/>
              <a:cs typeface="Gill San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4986" y="2607404"/>
            <a:ext cx="810595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6"/>
              </a:buClr>
              <a:buFont typeface="Wingdings" charset="2"/>
              <a:buChar char="§"/>
            </a:pPr>
            <a:r>
              <a:rPr lang="en-US" sz="3400" dirty="0" smtClean="0">
                <a:latin typeface="Gadget"/>
                <a:cs typeface="Gadget"/>
              </a:rPr>
              <a:t>What do you think </a:t>
            </a:r>
            <a:br>
              <a:rPr lang="en-US" sz="3400" dirty="0" smtClean="0">
                <a:latin typeface="Gadget"/>
                <a:cs typeface="Gadget"/>
              </a:rPr>
            </a:br>
            <a:r>
              <a:rPr lang="en-US" sz="3400" dirty="0" smtClean="0">
                <a:latin typeface="Gadget"/>
                <a:cs typeface="Gadget"/>
              </a:rPr>
              <a:t>were the strengths </a:t>
            </a:r>
            <a:br>
              <a:rPr lang="en-US" sz="3400" dirty="0" smtClean="0">
                <a:latin typeface="Gadget"/>
                <a:cs typeface="Gadget"/>
              </a:rPr>
            </a:br>
            <a:r>
              <a:rPr lang="en-US" sz="3400" dirty="0" smtClean="0">
                <a:latin typeface="Gadget"/>
                <a:cs typeface="Gadget"/>
              </a:rPr>
              <a:t>of the presentation itself?</a:t>
            </a:r>
          </a:p>
          <a:p>
            <a:pPr marL="285750" indent="-285750">
              <a:buClr>
                <a:schemeClr val="accent6"/>
              </a:buClr>
              <a:buFont typeface="Wingdings" charset="2"/>
              <a:buChar char="§"/>
            </a:pPr>
            <a:endParaRPr lang="en-US" sz="3400" dirty="0">
              <a:latin typeface="Gadget"/>
              <a:cs typeface="Gadget"/>
            </a:endParaRPr>
          </a:p>
          <a:p>
            <a:pPr marL="285750" indent="-285750">
              <a:buClr>
                <a:schemeClr val="accent6"/>
              </a:buClr>
              <a:buFont typeface="Wingdings" charset="2"/>
              <a:buChar char="§"/>
            </a:pPr>
            <a:r>
              <a:rPr lang="en-US" sz="3400" dirty="0" smtClean="0">
                <a:latin typeface="Gadget"/>
                <a:cs typeface="Gadget"/>
              </a:rPr>
              <a:t>What would you </a:t>
            </a:r>
            <a:br>
              <a:rPr lang="en-US" sz="3400" dirty="0" smtClean="0">
                <a:latin typeface="Gadget"/>
                <a:cs typeface="Gadget"/>
              </a:rPr>
            </a:br>
            <a:r>
              <a:rPr lang="en-US" sz="3400" dirty="0" smtClean="0">
                <a:latin typeface="Gadget"/>
                <a:cs typeface="Gadget"/>
              </a:rPr>
              <a:t>like clarification on, </a:t>
            </a:r>
            <a:r>
              <a:rPr lang="en-US" sz="3400" dirty="0">
                <a:latin typeface="Gadget"/>
                <a:cs typeface="Gadget"/>
              </a:rPr>
              <a:t/>
            </a:r>
            <a:br>
              <a:rPr lang="en-US" sz="3400" dirty="0">
                <a:latin typeface="Gadget"/>
                <a:cs typeface="Gadget"/>
              </a:rPr>
            </a:br>
            <a:r>
              <a:rPr lang="en-US" sz="3400" dirty="0" smtClean="0">
                <a:latin typeface="Gadget"/>
                <a:cs typeface="Gadget"/>
              </a:rPr>
              <a:t>if anything?</a:t>
            </a:r>
          </a:p>
        </p:txBody>
      </p:sp>
      <p:pic>
        <p:nvPicPr>
          <p:cNvPr id="3" name="Picture 2" descr="Undecid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156" y="2684292"/>
            <a:ext cx="3083627" cy="4250596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31753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17791" y="198423"/>
            <a:ext cx="8818470" cy="6498433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 rot="10800000">
            <a:off x="6240688" y="1478379"/>
            <a:ext cx="1468398" cy="545663"/>
          </a:xfrm>
          <a:prstGeom prst="rtTriangle">
            <a:avLst/>
          </a:prstGeom>
          <a:solidFill>
            <a:srgbClr val="2B14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60851" y="105021"/>
            <a:ext cx="6637555" cy="1325562"/>
          </a:xfrm>
          <a:prstGeom prst="rect">
            <a:avLst/>
          </a:prstGeom>
          <a:gradFill>
            <a:gsLst>
              <a:gs pos="0">
                <a:schemeClr val="tx2">
                  <a:lumMod val="90000"/>
                  <a:lumOff val="10000"/>
                </a:schemeClr>
              </a:gs>
              <a:gs pos="100000">
                <a:schemeClr val="tx2">
                  <a:lumMod val="75000"/>
                  <a:lumOff val="2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8354" y="103934"/>
            <a:ext cx="5902549" cy="1143000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Eurostile"/>
                <a:cs typeface="Eurostile"/>
              </a:rPr>
              <a:t>MASTER </a:t>
            </a:r>
            <a:r>
              <a:rPr lang="en-US" sz="6000" b="1" dirty="0" smtClean="0">
                <a:ln w="19050" cmpd="sng">
                  <a:solidFill>
                    <a:srgbClr val="FFFFFF"/>
                  </a:solidFill>
                </a:ln>
                <a:noFill/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Eurostile"/>
                <a:cs typeface="Eurostile"/>
              </a:rPr>
              <a:t>A</a:t>
            </a:r>
            <a:r>
              <a:rPr lang="en-US" sz="6000" b="1" dirty="0" smtClean="0">
                <a:ln w="19050" cmpd="sng">
                  <a:solidFill>
                    <a:srgbClr val="FFFFFF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Eurostile"/>
                <a:cs typeface="Eurostile"/>
              </a:rPr>
              <a:t>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Eurostile"/>
                <a:cs typeface="Eurostile"/>
              </a:rPr>
              <a:t>SKILL</a:t>
            </a:r>
            <a:endParaRPr lang="en-US" sz="6000" b="1" dirty="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Eurostile"/>
              <a:cs typeface="Eurostile"/>
            </a:endParaRPr>
          </a:p>
        </p:txBody>
      </p:sp>
      <p:sp>
        <p:nvSpPr>
          <p:cNvPr id="6" name="Right Triangle 5"/>
          <p:cNvSpPr/>
          <p:nvPr/>
        </p:nvSpPr>
        <p:spPr>
          <a:xfrm rot="10800000" flipH="1">
            <a:off x="1468397" y="1478378"/>
            <a:ext cx="1468398" cy="545663"/>
          </a:xfrm>
          <a:prstGeom prst="rtTriangle">
            <a:avLst/>
          </a:prstGeom>
          <a:solidFill>
            <a:srgbClr val="2B14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365889" y="2479677"/>
            <a:ext cx="3928372" cy="834125"/>
            <a:chOff x="365889" y="2639028"/>
            <a:chExt cx="3928372" cy="834125"/>
          </a:xfrm>
        </p:grpSpPr>
        <p:sp>
          <p:nvSpPr>
            <p:cNvPr id="11" name="Rectangle 10"/>
            <p:cNvSpPr/>
            <p:nvPr/>
          </p:nvSpPr>
          <p:spPr>
            <a:xfrm rot="408796">
              <a:off x="365889" y="2748253"/>
              <a:ext cx="3928372" cy="724900"/>
            </a:xfrm>
            <a:prstGeom prst="rect">
              <a:avLst/>
            </a:prstGeom>
            <a:gradFill>
              <a:gsLst>
                <a:gs pos="0">
                  <a:schemeClr val="tx2">
                    <a:lumMod val="90000"/>
                    <a:lumOff val="10000"/>
                  </a:schemeClr>
                </a:gs>
                <a:gs pos="100000">
                  <a:schemeClr val="tx2">
                    <a:lumMod val="75000"/>
                    <a:lumOff val="25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88540">
              <a:off x="415504" y="2639028"/>
              <a:ext cx="3849583" cy="813535"/>
            </a:xfrm>
            <a:prstGeom prst="rect">
              <a:avLst/>
            </a:prstGeom>
            <a:solidFill>
              <a:srgbClr val="2B142D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Explain the skill</a:t>
              </a:r>
              <a:endParaRPr lang="en-US" sz="3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01455" y="4381842"/>
            <a:ext cx="4284329" cy="1335292"/>
            <a:chOff x="101455" y="4381842"/>
            <a:chExt cx="4284329" cy="1335292"/>
          </a:xfrm>
        </p:grpSpPr>
        <p:sp>
          <p:nvSpPr>
            <p:cNvPr id="12" name="Rectangle 11"/>
            <p:cNvSpPr/>
            <p:nvPr/>
          </p:nvSpPr>
          <p:spPr>
            <a:xfrm rot="247339">
              <a:off x="101455" y="4436198"/>
              <a:ext cx="4284329" cy="1264007"/>
            </a:xfrm>
            <a:prstGeom prst="rect">
              <a:avLst/>
            </a:prstGeom>
            <a:gradFill>
              <a:gsLst>
                <a:gs pos="0">
                  <a:schemeClr val="tx2">
                    <a:lumMod val="90000"/>
                    <a:lumOff val="10000"/>
                  </a:schemeClr>
                </a:gs>
                <a:gs pos="100000">
                  <a:schemeClr val="tx2">
                    <a:lumMod val="75000"/>
                    <a:lumOff val="25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rot="130315">
              <a:off x="241637" y="4381842"/>
              <a:ext cx="4055958" cy="1335292"/>
            </a:xfrm>
            <a:prstGeom prst="rect">
              <a:avLst/>
            </a:prstGeom>
            <a:solidFill>
              <a:srgbClr val="2B142D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600" dirty="0" smtClean="0"/>
                <a:t>Practice using the </a:t>
              </a:r>
            </a:p>
            <a:p>
              <a:r>
                <a:rPr lang="en-US" sz="3600" dirty="0" smtClean="0"/>
                <a:t>skill with guidance</a:t>
              </a:r>
              <a:endParaRPr lang="en-US" sz="36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810265" y="2758802"/>
            <a:ext cx="4225996" cy="1293590"/>
            <a:chOff x="4810265" y="2758802"/>
            <a:chExt cx="4225996" cy="1293590"/>
          </a:xfrm>
        </p:grpSpPr>
        <p:sp>
          <p:nvSpPr>
            <p:cNvPr id="13" name="Rectangle 12"/>
            <p:cNvSpPr/>
            <p:nvPr/>
          </p:nvSpPr>
          <p:spPr>
            <a:xfrm>
              <a:off x="4810265" y="2831238"/>
              <a:ext cx="4225996" cy="1180976"/>
            </a:xfrm>
            <a:prstGeom prst="rect">
              <a:avLst/>
            </a:prstGeom>
            <a:gradFill>
              <a:gsLst>
                <a:gs pos="0">
                  <a:schemeClr val="tx2">
                    <a:lumMod val="90000"/>
                    <a:lumOff val="10000"/>
                  </a:schemeClr>
                </a:gs>
                <a:gs pos="100000">
                  <a:schemeClr val="tx2">
                    <a:lumMod val="75000"/>
                    <a:lumOff val="25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 rot="21315273">
              <a:off x="4857784" y="2758802"/>
              <a:ext cx="4044532" cy="1293590"/>
            </a:xfrm>
            <a:prstGeom prst="rect">
              <a:avLst/>
            </a:prstGeom>
            <a:solidFill>
              <a:srgbClr val="2B142D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3600" dirty="0" smtClean="0"/>
                <a:t>Demonstrate </a:t>
              </a:r>
              <a:br>
                <a:rPr lang="en-US" sz="3600" dirty="0" smtClean="0"/>
              </a:br>
              <a:r>
                <a:rPr lang="en-US" sz="3600" smtClean="0"/>
                <a:t>use of </a:t>
              </a:r>
              <a:r>
                <a:rPr lang="en-US" sz="3600" dirty="0" smtClean="0"/>
                <a:t>the skill</a:t>
              </a:r>
              <a:endParaRPr lang="en-US" sz="36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605279" y="5209461"/>
            <a:ext cx="4324164" cy="1241126"/>
            <a:chOff x="4605279" y="5209461"/>
            <a:chExt cx="4324164" cy="1241126"/>
          </a:xfrm>
        </p:grpSpPr>
        <p:sp>
          <p:nvSpPr>
            <p:cNvPr id="14" name="Rectangle 13"/>
            <p:cNvSpPr/>
            <p:nvPr/>
          </p:nvSpPr>
          <p:spPr>
            <a:xfrm rot="10304008">
              <a:off x="4605279" y="5268135"/>
              <a:ext cx="4324164" cy="1123698"/>
            </a:xfrm>
            <a:prstGeom prst="rect">
              <a:avLst/>
            </a:prstGeom>
            <a:gradFill>
              <a:gsLst>
                <a:gs pos="0">
                  <a:schemeClr val="tx2">
                    <a:lumMod val="90000"/>
                    <a:lumOff val="10000"/>
                  </a:schemeClr>
                </a:gs>
                <a:gs pos="100000">
                  <a:schemeClr val="tx2">
                    <a:lumMod val="75000"/>
                    <a:lumOff val="25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 rot="21259955">
              <a:off x="4699703" y="5209461"/>
              <a:ext cx="4123789" cy="1241126"/>
            </a:xfrm>
            <a:prstGeom prst="rect">
              <a:avLst/>
            </a:prstGeom>
            <a:solidFill>
              <a:srgbClr val="2B142D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3600" dirty="0" smtClean="0"/>
                <a:t>Personalize the </a:t>
              </a:r>
            </a:p>
            <a:p>
              <a:pPr algn="r"/>
              <a:r>
                <a:rPr lang="en-US" sz="3600" dirty="0"/>
                <a:t>u</a:t>
              </a:r>
              <a:r>
                <a:rPr lang="en-US" sz="3600" dirty="0" smtClean="0"/>
                <a:t>se of the skill</a:t>
              </a:r>
              <a:endParaRPr lang="en-US" sz="3600" dirty="0"/>
            </a:p>
          </p:txBody>
        </p:sp>
      </p:grpSp>
      <p:sp>
        <p:nvSpPr>
          <p:cNvPr id="15" name="TextBox 14"/>
          <p:cNvSpPr txBox="1"/>
          <p:nvPr/>
        </p:nvSpPr>
        <p:spPr>
          <a:xfrm rot="681545">
            <a:off x="3796226" y="1772647"/>
            <a:ext cx="7242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  <a:cs typeface="Arial Black"/>
              </a:rPr>
              <a:t>1</a:t>
            </a:r>
            <a:endParaRPr lang="en-US" sz="8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16" name="TextBox 15"/>
          <p:cNvSpPr txBox="1"/>
          <p:nvPr/>
        </p:nvSpPr>
        <p:spPr>
          <a:xfrm rot="20856456">
            <a:off x="4680531" y="2940623"/>
            <a:ext cx="7242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  <a:cs typeface="Arial Black"/>
              </a:rPr>
              <a:t>2</a:t>
            </a:r>
            <a:endParaRPr lang="en-US" sz="8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17" name="TextBox 16"/>
          <p:cNvSpPr txBox="1"/>
          <p:nvPr/>
        </p:nvSpPr>
        <p:spPr>
          <a:xfrm rot="21426613">
            <a:off x="3510596" y="3616500"/>
            <a:ext cx="7242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  <a:cs typeface="Arial Black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 rot="561355">
            <a:off x="4788616" y="5346717"/>
            <a:ext cx="7242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  <a:cs typeface="Arial Black"/>
              </a:rPr>
              <a:t>4</a:t>
            </a:r>
            <a:endParaRPr lang="en-US" sz="8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26920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-1" y="2073522"/>
            <a:ext cx="9217172" cy="4738458"/>
            <a:chOff x="-1" y="2073522"/>
            <a:chExt cx="9217172" cy="4738458"/>
          </a:xfrm>
        </p:grpSpPr>
        <p:sp>
          <p:nvSpPr>
            <p:cNvPr id="26" name="Rectangle 25"/>
            <p:cNvSpPr/>
            <p:nvPr/>
          </p:nvSpPr>
          <p:spPr>
            <a:xfrm flipH="1">
              <a:off x="6766531" y="2073522"/>
              <a:ext cx="2450640" cy="4669012"/>
            </a:xfrm>
            <a:prstGeom prst="rect">
              <a:avLst/>
            </a:prstGeom>
            <a:solidFill>
              <a:srgbClr val="4A6300"/>
            </a:solidFill>
            <a:ln w="285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 flipH="1">
              <a:off x="4613550" y="2698554"/>
              <a:ext cx="2756802" cy="4113426"/>
            </a:xfrm>
            <a:prstGeom prst="rect">
              <a:avLst/>
            </a:prstGeom>
            <a:solidFill>
              <a:srgbClr val="4A6300"/>
            </a:solidFill>
            <a:ln w="285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 flipH="1">
              <a:off x="1898578" y="3402957"/>
              <a:ext cx="3174915" cy="3379260"/>
            </a:xfrm>
            <a:prstGeom prst="rect">
              <a:avLst/>
            </a:prstGeom>
            <a:solidFill>
              <a:srgbClr val="4A6300"/>
            </a:solidFill>
            <a:ln w="285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 flipH="1">
              <a:off x="-1" y="4557398"/>
              <a:ext cx="3550541" cy="2214898"/>
            </a:xfrm>
            <a:prstGeom prst="rect">
              <a:avLst/>
            </a:prstGeom>
            <a:solidFill>
              <a:srgbClr val="4A6300"/>
            </a:solidFill>
            <a:ln w="285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-2617"/>
            <a:ext cx="9217172" cy="130229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8100" cmpd="sng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72741" y="-118085"/>
            <a:ext cx="8471691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ln w="19050" cmpd="sng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Gill Sans"/>
                <a:cs typeface="Gill Sans"/>
              </a:rPr>
              <a:t>Goal Setting My Way</a:t>
            </a:r>
            <a:endParaRPr lang="en-US" sz="6000" b="1" dirty="0">
              <a:ln w="19050" cmpd="sng">
                <a:solidFill>
                  <a:schemeClr val="accent2">
                    <a:lumMod val="75000"/>
                  </a:schemeClr>
                </a:solidFill>
              </a:ln>
              <a:solidFill>
                <a:srgbClr val="FFFFFF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Gill Sans"/>
              <a:cs typeface="Gill Sans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0" y="2172733"/>
            <a:ext cx="9217158" cy="4685268"/>
            <a:chOff x="0" y="2172733"/>
            <a:chExt cx="9217158" cy="4685268"/>
          </a:xfrm>
        </p:grpSpPr>
        <p:sp>
          <p:nvSpPr>
            <p:cNvPr id="5" name="Rectangle 4"/>
            <p:cNvSpPr/>
            <p:nvPr/>
          </p:nvSpPr>
          <p:spPr>
            <a:xfrm flipH="1">
              <a:off x="6869319" y="2172733"/>
              <a:ext cx="2347839" cy="468526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 flipH="1">
              <a:off x="4712970" y="2805145"/>
              <a:ext cx="2693500" cy="4052855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 flipH="1">
              <a:off x="1995487" y="3505079"/>
              <a:ext cx="3431625" cy="3352921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 flipH="1">
              <a:off x="0" y="4643102"/>
              <a:ext cx="3636269" cy="221489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75653" y="3942285"/>
            <a:ext cx="1820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yriad Pro Black"/>
                <a:cs typeface="Myriad Pro Black"/>
              </a:rPr>
              <a:t>Step One:</a:t>
            </a:r>
            <a:endParaRPr lang="en-US" sz="2800" dirty="0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Myriad Pro Black"/>
              <a:cs typeface="Myriad Pro Black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00248" y="2805145"/>
            <a:ext cx="1820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yriad Pro Black"/>
                <a:cs typeface="Myriad Pro Black"/>
              </a:rPr>
              <a:t>Step Two:</a:t>
            </a:r>
            <a:endParaRPr lang="en-US" sz="2800" dirty="0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Myriad Pro Black"/>
              <a:cs typeface="Myriad Pro Black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08586" y="2105586"/>
            <a:ext cx="2108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yriad Pro Black"/>
                <a:cs typeface="Myriad Pro Black"/>
              </a:rPr>
              <a:t>Step Three:</a:t>
            </a:r>
            <a:endParaRPr lang="en-US" sz="2800" dirty="0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Myriad Pro Black"/>
              <a:cs typeface="Myriad Pro Black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03732" y="1481785"/>
            <a:ext cx="1905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Myriad Pro Black"/>
                <a:cs typeface="Myriad Pro Black"/>
              </a:rPr>
              <a:t>Step Four:</a:t>
            </a:r>
            <a:endParaRPr lang="en-US" sz="2800" dirty="0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Myriad Pro Black"/>
              <a:cs typeface="Myriad Pro Black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74873" y="4811761"/>
            <a:ext cx="1902302" cy="1960535"/>
            <a:chOff x="174873" y="4811761"/>
            <a:chExt cx="1902302" cy="1960535"/>
          </a:xfrm>
        </p:grpSpPr>
        <p:sp>
          <p:nvSpPr>
            <p:cNvPr id="31" name="Rectangle 30"/>
            <p:cNvSpPr/>
            <p:nvPr/>
          </p:nvSpPr>
          <p:spPr>
            <a:xfrm>
              <a:off x="174873" y="4811761"/>
              <a:ext cx="1820615" cy="1960535"/>
            </a:xfrm>
            <a:prstGeom prst="rect">
              <a:avLst/>
            </a:prstGeom>
            <a:gradFill>
              <a:gsLst>
                <a:gs pos="0">
                  <a:schemeClr val="bg2">
                    <a:lumMod val="60000"/>
                    <a:lumOff val="40000"/>
                  </a:schemeClr>
                </a:gs>
                <a:gs pos="58000">
                  <a:schemeClr val="bg2">
                    <a:lumMod val="20000"/>
                    <a:lumOff val="8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63598" y="4960579"/>
              <a:ext cx="18135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Arial"/>
                  <a:cs typeface="Arial"/>
                </a:rPr>
                <a:t>Set a clear, realistic goal.</a:t>
              </a:r>
              <a:endParaRPr lang="en-US" sz="2000" dirty="0">
                <a:latin typeface="Arial"/>
                <a:cs typeface="Arial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171498" y="3654576"/>
            <a:ext cx="2571018" cy="3117720"/>
            <a:chOff x="2171498" y="3654576"/>
            <a:chExt cx="2571018" cy="3117720"/>
          </a:xfrm>
        </p:grpSpPr>
        <p:sp>
          <p:nvSpPr>
            <p:cNvPr id="34" name="Rectangle 33"/>
            <p:cNvSpPr/>
            <p:nvPr/>
          </p:nvSpPr>
          <p:spPr>
            <a:xfrm>
              <a:off x="2171498" y="3654576"/>
              <a:ext cx="2541472" cy="3117720"/>
            </a:xfrm>
            <a:prstGeom prst="rect">
              <a:avLst/>
            </a:prstGeom>
            <a:gradFill>
              <a:gsLst>
                <a:gs pos="0">
                  <a:schemeClr val="bg2">
                    <a:lumMod val="60000"/>
                    <a:lumOff val="40000"/>
                  </a:schemeClr>
                </a:gs>
                <a:gs pos="58000">
                  <a:schemeClr val="bg2">
                    <a:lumMod val="20000"/>
                    <a:lumOff val="8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300679" y="3808900"/>
              <a:ext cx="2441837" cy="29392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sz="2000" dirty="0" smtClean="0">
                  <a:latin typeface="Arial"/>
                  <a:cs typeface="Arial"/>
                </a:rPr>
                <a:t>Describe the tasks you need to do to reach your goal.</a:t>
              </a: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sz="2000" dirty="0">
                  <a:latin typeface="Arial"/>
                  <a:cs typeface="Arial"/>
                </a:rPr>
                <a:t>	</a:t>
              </a:r>
              <a:r>
                <a:rPr lang="en-US" sz="2000" dirty="0" smtClean="0">
                  <a:latin typeface="Arial"/>
                  <a:cs typeface="Arial"/>
                </a:rPr>
                <a:t>When you will 	act on the task</a:t>
              </a: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sz="2000" dirty="0" smtClean="0">
                  <a:latin typeface="Arial"/>
                  <a:cs typeface="Arial"/>
                </a:rPr>
                <a:t>	Materials you 	will need</a:t>
              </a: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sz="2000" dirty="0" smtClean="0">
                  <a:latin typeface="Arial"/>
                  <a:cs typeface="Arial"/>
                </a:rPr>
                <a:t>	Who can help</a:t>
              </a:r>
              <a:endParaRPr lang="en-US" sz="2000" dirty="0">
                <a:latin typeface="Arial"/>
                <a:cs typeface="Arial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888980" y="2991139"/>
            <a:ext cx="2008976" cy="3781158"/>
            <a:chOff x="4888980" y="2991139"/>
            <a:chExt cx="2008976" cy="3781158"/>
          </a:xfrm>
        </p:grpSpPr>
        <p:sp>
          <p:nvSpPr>
            <p:cNvPr id="33" name="Rectangle 32"/>
            <p:cNvSpPr/>
            <p:nvPr/>
          </p:nvSpPr>
          <p:spPr>
            <a:xfrm>
              <a:off x="4888980" y="2991139"/>
              <a:ext cx="2008976" cy="3781158"/>
            </a:xfrm>
            <a:prstGeom prst="rect">
              <a:avLst/>
            </a:prstGeom>
            <a:gradFill>
              <a:gsLst>
                <a:gs pos="0">
                  <a:schemeClr val="bg2">
                    <a:lumMod val="60000"/>
                    <a:lumOff val="40000"/>
                  </a:schemeClr>
                </a:gs>
                <a:gs pos="58000">
                  <a:schemeClr val="bg2">
                    <a:lumMod val="20000"/>
                    <a:lumOff val="8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55745" y="3179550"/>
              <a:ext cx="1813577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Arial"/>
                  <a:cs typeface="Arial"/>
                </a:rPr>
                <a:t>Measure </a:t>
              </a:r>
            </a:p>
            <a:p>
              <a:r>
                <a:rPr lang="en-US" sz="2000" dirty="0" smtClean="0">
                  <a:latin typeface="Arial"/>
                  <a:cs typeface="Arial"/>
                </a:rPr>
                <a:t>your progress and make changes </a:t>
              </a:r>
            </a:p>
            <a:p>
              <a:r>
                <a:rPr lang="en-US" sz="2000" dirty="0" smtClean="0">
                  <a:latin typeface="Arial"/>
                  <a:cs typeface="Arial"/>
                </a:rPr>
                <a:t>if needed. </a:t>
              </a:r>
              <a:endParaRPr lang="en-US" sz="2000" dirty="0">
                <a:latin typeface="Arial"/>
                <a:cs typeface="Arial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7073966" y="2331473"/>
            <a:ext cx="1994388" cy="4440824"/>
            <a:chOff x="7073966" y="2331473"/>
            <a:chExt cx="1994388" cy="4440824"/>
          </a:xfrm>
        </p:grpSpPr>
        <p:sp>
          <p:nvSpPr>
            <p:cNvPr id="32" name="Rectangle 31"/>
            <p:cNvSpPr/>
            <p:nvPr/>
          </p:nvSpPr>
          <p:spPr>
            <a:xfrm>
              <a:off x="7073966" y="2331473"/>
              <a:ext cx="1994388" cy="4440824"/>
            </a:xfrm>
            <a:prstGeom prst="rect">
              <a:avLst/>
            </a:prstGeom>
            <a:gradFill>
              <a:gsLst>
                <a:gs pos="0">
                  <a:schemeClr val="bg2">
                    <a:lumMod val="60000"/>
                    <a:lumOff val="40000"/>
                  </a:schemeClr>
                </a:gs>
                <a:gs pos="58000">
                  <a:schemeClr val="bg2">
                    <a:lumMod val="20000"/>
                    <a:lumOff val="8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244855" y="2554614"/>
              <a:ext cx="181357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Arial"/>
                  <a:cs typeface="Arial"/>
                </a:rPr>
                <a:t>Evaluate whether </a:t>
              </a:r>
            </a:p>
            <a:p>
              <a:r>
                <a:rPr lang="en-US" sz="2000" dirty="0" smtClean="0">
                  <a:latin typeface="Arial"/>
                  <a:cs typeface="Arial"/>
                </a:rPr>
                <a:t>or not your goal was met.</a:t>
              </a:r>
              <a:endParaRPr lang="en-US" sz="2000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87053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134</Words>
  <Application>Microsoft Office PowerPoint</Application>
  <PresentationFormat>On-screen Show (4:3)</PresentationFormat>
  <Paragraphs>41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Opening Work:</vt:lpstr>
      <vt:lpstr>What Do You Think…?</vt:lpstr>
      <vt:lpstr>MASTER A SKILL</vt:lpstr>
      <vt:lpstr>PowerPoint Presentation</vt:lpstr>
    </vt:vector>
  </TitlesOfParts>
  <Company>CMU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EMC Designer</dc:creator>
  <cp:lastModifiedBy>ERASE-ME</cp:lastModifiedBy>
  <cp:revision>48</cp:revision>
  <dcterms:created xsi:type="dcterms:W3CDTF">2012-10-23T17:35:34Z</dcterms:created>
  <dcterms:modified xsi:type="dcterms:W3CDTF">2013-09-10T16:39:50Z</dcterms:modified>
</cp:coreProperties>
</file>