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63" r:id="rId4"/>
    <p:sldId id="267" r:id="rId5"/>
    <p:sldId id="265" r:id="rId6"/>
    <p:sldId id="258" r:id="rId7"/>
    <p:sldId id="259" r:id="rId8"/>
    <p:sldId id="264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110BD-512F-4DD9-A82B-9E553AE80402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D3542-6A27-44C2-A6D6-0ACC65FB0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37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Optional – Use slide or poster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D3542-6A27-44C2-A6D6-0ACC65FB0AF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184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Optional – Use slide or poster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D3542-6A27-44C2-A6D6-0ACC65FB0AF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5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Optional</a:t>
            </a:r>
            <a:r>
              <a:rPr lang="en-US" baseline="0" dirty="0" smtClean="0"/>
              <a:t> – Use slide </a:t>
            </a:r>
            <a:r>
              <a:rPr lang="en-US" baseline="0" smtClean="0"/>
              <a:t>or poster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D3542-6A27-44C2-A6D6-0ACC65FB0AF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843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7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4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9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5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42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11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7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5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4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5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7172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5EA0F-3ACD-9D42-8162-E4F5CCD61A28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2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050088" y="128975"/>
            <a:ext cx="2057948" cy="6587649"/>
          </a:xfrm>
          <a:prstGeom prst="rect">
            <a:avLst/>
          </a:prstGeom>
          <a:solidFill>
            <a:schemeClr val="accent1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1"/>
          <p:cNvSpPr txBox="1">
            <a:spLocks/>
          </p:cNvSpPr>
          <p:nvPr/>
        </p:nvSpPr>
        <p:spPr>
          <a:xfrm>
            <a:off x="7079854" y="2371158"/>
            <a:ext cx="1981200" cy="1451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bg1"/>
                </a:solidFill>
              </a:rPr>
              <a:t>Setting Goals and Making Decisions – Skills for Life-Long Achievement</a:t>
            </a: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625874" y="2052960"/>
            <a:ext cx="63246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/>
              <a:t>Unit 1</a:t>
            </a:r>
            <a:br>
              <a:rPr lang="en-US" dirty="0" smtClean="0"/>
            </a:br>
            <a:r>
              <a:rPr lang="en-US" dirty="0" smtClean="0"/>
              <a:t>Lesson </a:t>
            </a:r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59192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Reflection Question:</a:t>
            </a:r>
          </a:p>
          <a:p>
            <a:pPr lvl="1"/>
            <a:r>
              <a:rPr lang="en-US" dirty="0" smtClean="0"/>
              <a:t>What are the pros and cons of working in a group or working as an individual?  What do you like or dislike about working with a small group of students on a project? How might this influence your choice of careers </a:t>
            </a:r>
            <a:r>
              <a:rPr lang="en-US" smtClean="0"/>
              <a:t>or jobs?</a:t>
            </a:r>
          </a:p>
        </p:txBody>
      </p:sp>
    </p:spTree>
    <p:extLst>
      <p:ext uri="{BB962C8B-B14F-4D97-AF65-F5344CB8AC3E}">
        <p14:creationId xmlns:p14="http://schemas.microsoft.com/office/powerpoint/2010/main" val="3572790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Opening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Remember the item you dreamed about owning?  Well, think about it again.  Your goal might have been to buy a computer or car or something else.  And, it probably seemed like a good idea at the time.</a:t>
            </a:r>
          </a:p>
          <a:p>
            <a:endParaRPr lang="en-US" dirty="0"/>
          </a:p>
          <a:p>
            <a:r>
              <a:rPr lang="en-US" dirty="0" smtClean="0"/>
              <a:t>What makes a goal SMART?</a:t>
            </a:r>
          </a:p>
          <a:p>
            <a:r>
              <a:rPr lang="en-US" dirty="0" smtClean="0"/>
              <a:t>What are the steps to take to reach a goal.  Look at the posters around the room to help you out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793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-8340" y="1048788"/>
            <a:ext cx="7464078" cy="1414471"/>
            <a:chOff x="-165331" y="2013591"/>
            <a:chExt cx="7464078" cy="1414471"/>
          </a:xfrm>
        </p:grpSpPr>
        <p:sp>
          <p:nvSpPr>
            <p:cNvPr id="24" name="Pentagon 23"/>
            <p:cNvSpPr/>
            <p:nvPr/>
          </p:nvSpPr>
          <p:spPr>
            <a:xfrm>
              <a:off x="-79141" y="2151815"/>
              <a:ext cx="7377888" cy="1276247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Pentagon 24"/>
            <p:cNvSpPr/>
            <p:nvPr/>
          </p:nvSpPr>
          <p:spPr>
            <a:xfrm>
              <a:off x="-127441" y="2072292"/>
              <a:ext cx="7377888" cy="1276247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Pentagon 25"/>
            <p:cNvSpPr/>
            <p:nvPr/>
          </p:nvSpPr>
          <p:spPr>
            <a:xfrm>
              <a:off x="-165331" y="2013591"/>
              <a:ext cx="7377888" cy="1276247"/>
            </a:xfrm>
            <a:prstGeom prst="homePlat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Pentagon 26"/>
            <p:cNvSpPr/>
            <p:nvPr/>
          </p:nvSpPr>
          <p:spPr>
            <a:xfrm>
              <a:off x="-42295" y="2128732"/>
              <a:ext cx="7121202" cy="1054394"/>
            </a:xfrm>
            <a:prstGeom prst="homePlate">
              <a:avLst/>
            </a:prstGeom>
            <a:noFill/>
            <a:ln w="19050" cmpd="sng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ectangle 2"/>
          <p:cNvSpPr/>
          <p:nvPr/>
        </p:nvSpPr>
        <p:spPr>
          <a:xfrm>
            <a:off x="405994" y="936956"/>
            <a:ext cx="8685955" cy="5788307"/>
          </a:xfrm>
          <a:prstGeom prst="rect">
            <a:avLst/>
          </a:prstGeom>
          <a:solidFill>
            <a:srgbClr val="FFFFFF"/>
          </a:solidFill>
          <a:ln w="38100" cmpd="sng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17252" y="1041063"/>
            <a:ext cx="8463438" cy="5569685"/>
          </a:xfrm>
          <a:prstGeom prst="rect">
            <a:avLst/>
          </a:prstGeom>
          <a:noFill/>
          <a:ln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3164417" y="1655286"/>
            <a:ext cx="5621734" cy="4861762"/>
            <a:chOff x="666248" y="1759396"/>
            <a:chExt cx="8057443" cy="4653550"/>
          </a:xfrm>
        </p:grpSpPr>
        <p:sp>
          <p:nvSpPr>
            <p:cNvPr id="16" name="Rectangle 15"/>
            <p:cNvSpPr/>
            <p:nvPr/>
          </p:nvSpPr>
          <p:spPr>
            <a:xfrm>
              <a:off x="666248" y="1759396"/>
              <a:ext cx="8057443" cy="465355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75554" y="1855820"/>
              <a:ext cx="7838830" cy="4460703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05681" y="1972814"/>
              <a:ext cx="7578576" cy="42267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7850" y="76116"/>
            <a:ext cx="7464078" cy="1414471"/>
            <a:chOff x="77850" y="76116"/>
            <a:chExt cx="7464078" cy="1414471"/>
          </a:xfrm>
        </p:grpSpPr>
        <p:sp>
          <p:nvSpPr>
            <p:cNvPr id="13" name="Pentagon 12"/>
            <p:cNvSpPr/>
            <p:nvPr/>
          </p:nvSpPr>
          <p:spPr>
            <a:xfrm>
              <a:off x="164040" y="214340"/>
              <a:ext cx="7377888" cy="1276247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Pentagon 10"/>
            <p:cNvSpPr/>
            <p:nvPr/>
          </p:nvSpPr>
          <p:spPr>
            <a:xfrm>
              <a:off x="115740" y="134817"/>
              <a:ext cx="7377888" cy="1276247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Pentagon 1"/>
            <p:cNvSpPr/>
            <p:nvPr/>
          </p:nvSpPr>
          <p:spPr>
            <a:xfrm>
              <a:off x="77850" y="76116"/>
              <a:ext cx="7377888" cy="1276247"/>
            </a:xfrm>
            <a:prstGeom prst="homePlate">
              <a:avLst/>
            </a:prstGeom>
            <a:solidFill>
              <a:schemeClr val="accent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Pentagon 14"/>
            <p:cNvSpPr/>
            <p:nvPr/>
          </p:nvSpPr>
          <p:spPr>
            <a:xfrm>
              <a:off x="200886" y="191257"/>
              <a:ext cx="7121202" cy="1054394"/>
            </a:xfrm>
            <a:prstGeom prst="homePlate">
              <a:avLst/>
            </a:prstGeom>
            <a:noFill/>
            <a:ln w="19050" cmpd="sng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570936" y="1957198"/>
            <a:ext cx="4975781" cy="4367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baseline="30000" dirty="0">
                <a:solidFill>
                  <a:srgbClr val="D9D9D9"/>
                </a:solidFill>
                <a:latin typeface="Helvetica Neue"/>
                <a:cs typeface="Helvetica Neue"/>
              </a:rPr>
              <a:t>Accessing Information</a:t>
            </a:r>
          </a:p>
          <a:p>
            <a:pPr algn="ctr">
              <a:lnSpc>
                <a:spcPct val="150000"/>
              </a:lnSpc>
            </a:pPr>
            <a:r>
              <a:rPr lang="en-US" sz="4000" baseline="30000" dirty="0">
                <a:solidFill>
                  <a:srgbClr val="D9D9D9"/>
                </a:solidFill>
                <a:latin typeface="Helvetica Neue Light"/>
                <a:cs typeface="Helvetica Neue Light"/>
              </a:rPr>
              <a:t>Analyzing Influences</a:t>
            </a:r>
          </a:p>
          <a:p>
            <a:pPr algn="ctr">
              <a:lnSpc>
                <a:spcPct val="150000"/>
              </a:lnSpc>
            </a:pPr>
            <a:r>
              <a:rPr lang="en-US" sz="4000" b="1" baseline="30000" dirty="0">
                <a:latin typeface="Helvetica Neue"/>
                <a:cs typeface="Helvetica Neue"/>
              </a:rPr>
              <a:t>Goal Setting</a:t>
            </a:r>
          </a:p>
          <a:p>
            <a:pPr algn="ctr">
              <a:lnSpc>
                <a:spcPct val="150000"/>
              </a:lnSpc>
            </a:pPr>
            <a:r>
              <a:rPr lang="en-US" sz="4000" baseline="30000" dirty="0">
                <a:latin typeface="Helvetica Neue Black Condensed"/>
                <a:cs typeface="Helvetica Neue Black Condensed"/>
              </a:rPr>
              <a:t>Decision Making</a:t>
            </a:r>
          </a:p>
          <a:p>
            <a:pPr algn="ctr">
              <a:lnSpc>
                <a:spcPct val="150000"/>
              </a:lnSpc>
            </a:pPr>
            <a:r>
              <a:rPr lang="en-US" sz="4000" baseline="30000" dirty="0">
                <a:solidFill>
                  <a:srgbClr val="D9D9D9"/>
                </a:solidFill>
                <a:latin typeface="Helvetica Neue Medium"/>
                <a:cs typeface="Helvetica Neue Medium"/>
              </a:rPr>
              <a:t>Interpersonal Communication</a:t>
            </a:r>
          </a:p>
          <a:p>
            <a:pPr algn="ctr">
              <a:lnSpc>
                <a:spcPct val="150000"/>
              </a:lnSpc>
            </a:pPr>
            <a:r>
              <a:rPr lang="en-US" sz="4000" baseline="30000" dirty="0">
                <a:solidFill>
                  <a:srgbClr val="D9D9D9"/>
                </a:solidFill>
                <a:latin typeface="Helvetica Neue Black Condensed"/>
                <a:cs typeface="Helvetica Neue Black Condensed"/>
              </a:rPr>
              <a:t>Self Management</a:t>
            </a:r>
          </a:p>
          <a:p>
            <a:pPr algn="ctr">
              <a:lnSpc>
                <a:spcPct val="150000"/>
              </a:lnSpc>
            </a:pPr>
            <a:r>
              <a:rPr lang="en-US" sz="4000" baseline="30000" dirty="0">
                <a:solidFill>
                  <a:srgbClr val="D9D9D9"/>
                </a:solidFill>
                <a:latin typeface="Helvetica Neue Light"/>
                <a:cs typeface="Helvetica Neue Light"/>
              </a:rPr>
              <a:t>Advocacy </a:t>
            </a:r>
            <a:endParaRPr lang="en-US" sz="4000" dirty="0">
              <a:solidFill>
                <a:srgbClr val="D9D9D9"/>
              </a:solidFill>
              <a:latin typeface="Helvetica Neue Light"/>
              <a:cs typeface="Helvetica Neue Light"/>
            </a:endParaRPr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81823" y="170434"/>
            <a:ext cx="7089972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Seven Health Skills</a:t>
            </a:r>
            <a:endParaRPr lang="en-US" sz="4800" b="1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2583" y="1878253"/>
            <a:ext cx="213783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  <a:cs typeface="Helvetica Neue Light"/>
              </a:rPr>
              <a:t>Goal Setting </a:t>
            </a:r>
            <a:b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  <a:cs typeface="Helvetica Neue Light"/>
              </a:rPr>
            </a:b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  <a:cs typeface="Helvetica Neue Light"/>
              </a:rPr>
              <a:t>and Decision Making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Helvetica Neue Light"/>
              <a:cs typeface="Helvetica Neue Light"/>
            </a:endParaRPr>
          </a:p>
        </p:txBody>
      </p:sp>
      <p:pic>
        <p:nvPicPr>
          <p:cNvPr id="7" name="Picture 6" descr="Boy-Tan-Shi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961"/>
          <a:stretch/>
        </p:blipFill>
        <p:spPr>
          <a:xfrm>
            <a:off x="120923" y="3194613"/>
            <a:ext cx="2580782" cy="3673308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32985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group will be assigned one of the two skills.  Your assignment is to review the information I provide on your assigned skill.  Then, create a presentation for the class that explains how to use the skill.  When you teach someone a skill, you want to do everything you can so that the person can master the skill.  Four steps in skill development are critical.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888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17791" y="198423"/>
            <a:ext cx="8818470" cy="6498433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 rot="10800000">
            <a:off x="6240688" y="1478379"/>
            <a:ext cx="1468398" cy="545663"/>
          </a:xfrm>
          <a:prstGeom prst="rtTriangle">
            <a:avLst/>
          </a:prstGeom>
          <a:solidFill>
            <a:srgbClr val="2B14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60851" y="105021"/>
            <a:ext cx="6637555" cy="1325562"/>
          </a:xfrm>
          <a:prstGeom prst="rect">
            <a:avLst/>
          </a:prstGeom>
          <a:gradFill>
            <a:gsLst>
              <a:gs pos="0">
                <a:schemeClr val="tx2">
                  <a:lumMod val="90000"/>
                  <a:lumOff val="10000"/>
                </a:schemeClr>
              </a:gs>
              <a:gs pos="100000">
                <a:schemeClr val="tx2">
                  <a:lumMod val="75000"/>
                  <a:lumOff val="2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8354" y="103934"/>
            <a:ext cx="5902549" cy="1143000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Eurostile"/>
                <a:cs typeface="Eurostile"/>
              </a:rPr>
              <a:t>MASTER </a:t>
            </a:r>
            <a:r>
              <a:rPr lang="en-US" sz="6000" b="1" dirty="0" smtClean="0">
                <a:ln w="19050" cmpd="sng">
                  <a:solidFill>
                    <a:srgbClr val="FFFFFF"/>
                  </a:solidFill>
                </a:ln>
                <a:noFill/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Eurostile"/>
                <a:cs typeface="Eurostile"/>
              </a:rPr>
              <a:t>A</a:t>
            </a:r>
            <a:r>
              <a:rPr lang="en-US" sz="6000" b="1" dirty="0" smtClean="0">
                <a:ln w="19050" cmpd="sng">
                  <a:solidFill>
                    <a:srgbClr val="FFFFFF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Eurostile"/>
                <a:cs typeface="Eurostile"/>
              </a:rPr>
              <a:t>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Eurostile"/>
                <a:cs typeface="Eurostile"/>
              </a:rPr>
              <a:t>SKILL</a:t>
            </a:r>
            <a:endParaRPr lang="en-US" sz="6000" b="1" dirty="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Eurostile"/>
              <a:cs typeface="Eurostile"/>
            </a:endParaRPr>
          </a:p>
        </p:txBody>
      </p:sp>
      <p:sp>
        <p:nvSpPr>
          <p:cNvPr id="6" name="Right Triangle 5"/>
          <p:cNvSpPr/>
          <p:nvPr/>
        </p:nvSpPr>
        <p:spPr>
          <a:xfrm rot="10800000" flipH="1">
            <a:off x="1468397" y="1478378"/>
            <a:ext cx="1468398" cy="545663"/>
          </a:xfrm>
          <a:prstGeom prst="rtTriangle">
            <a:avLst/>
          </a:prstGeom>
          <a:solidFill>
            <a:srgbClr val="2B14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365889" y="2479677"/>
            <a:ext cx="3928372" cy="834125"/>
            <a:chOff x="365889" y="2639028"/>
            <a:chExt cx="3928372" cy="834125"/>
          </a:xfrm>
        </p:grpSpPr>
        <p:sp>
          <p:nvSpPr>
            <p:cNvPr id="11" name="Rectangle 10"/>
            <p:cNvSpPr/>
            <p:nvPr/>
          </p:nvSpPr>
          <p:spPr>
            <a:xfrm rot="408796">
              <a:off x="365889" y="2748253"/>
              <a:ext cx="3928372" cy="724900"/>
            </a:xfrm>
            <a:prstGeom prst="rect">
              <a:avLst/>
            </a:prstGeom>
            <a:gradFill>
              <a:gsLst>
                <a:gs pos="0">
                  <a:schemeClr val="tx2">
                    <a:lumMod val="90000"/>
                    <a:lumOff val="10000"/>
                  </a:schemeClr>
                </a:gs>
                <a:gs pos="100000">
                  <a:schemeClr val="tx2">
                    <a:lumMod val="75000"/>
                    <a:lumOff val="25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88540">
              <a:off x="415504" y="2639028"/>
              <a:ext cx="3849583" cy="813535"/>
            </a:xfrm>
            <a:prstGeom prst="rect">
              <a:avLst/>
            </a:prstGeom>
            <a:solidFill>
              <a:srgbClr val="2B142D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Explain the skill</a:t>
              </a:r>
              <a:endParaRPr lang="en-US" sz="3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01455" y="4381842"/>
            <a:ext cx="4284329" cy="1335292"/>
            <a:chOff x="101455" y="4381842"/>
            <a:chExt cx="4284329" cy="1335292"/>
          </a:xfrm>
        </p:grpSpPr>
        <p:sp>
          <p:nvSpPr>
            <p:cNvPr id="12" name="Rectangle 11"/>
            <p:cNvSpPr/>
            <p:nvPr/>
          </p:nvSpPr>
          <p:spPr>
            <a:xfrm rot="247339">
              <a:off x="101455" y="4436198"/>
              <a:ext cx="4284329" cy="1264007"/>
            </a:xfrm>
            <a:prstGeom prst="rect">
              <a:avLst/>
            </a:prstGeom>
            <a:gradFill>
              <a:gsLst>
                <a:gs pos="0">
                  <a:schemeClr val="tx2">
                    <a:lumMod val="90000"/>
                    <a:lumOff val="10000"/>
                  </a:schemeClr>
                </a:gs>
                <a:gs pos="100000">
                  <a:schemeClr val="tx2">
                    <a:lumMod val="75000"/>
                    <a:lumOff val="25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rot="130315">
              <a:off x="241637" y="4381842"/>
              <a:ext cx="4055958" cy="1335292"/>
            </a:xfrm>
            <a:prstGeom prst="rect">
              <a:avLst/>
            </a:prstGeom>
            <a:solidFill>
              <a:srgbClr val="2B142D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600" dirty="0" smtClean="0"/>
                <a:t>Practice using the </a:t>
              </a:r>
            </a:p>
            <a:p>
              <a:r>
                <a:rPr lang="en-US" sz="3600" dirty="0" smtClean="0"/>
                <a:t>skill with guidance</a:t>
              </a:r>
              <a:endParaRPr lang="en-US" sz="36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810265" y="2758802"/>
            <a:ext cx="4225996" cy="1293590"/>
            <a:chOff x="4810265" y="2758802"/>
            <a:chExt cx="4225996" cy="1293590"/>
          </a:xfrm>
        </p:grpSpPr>
        <p:sp>
          <p:nvSpPr>
            <p:cNvPr id="13" name="Rectangle 12"/>
            <p:cNvSpPr/>
            <p:nvPr/>
          </p:nvSpPr>
          <p:spPr>
            <a:xfrm>
              <a:off x="4810265" y="2831238"/>
              <a:ext cx="4225996" cy="1180976"/>
            </a:xfrm>
            <a:prstGeom prst="rect">
              <a:avLst/>
            </a:prstGeom>
            <a:gradFill>
              <a:gsLst>
                <a:gs pos="0">
                  <a:schemeClr val="tx2">
                    <a:lumMod val="90000"/>
                    <a:lumOff val="10000"/>
                  </a:schemeClr>
                </a:gs>
                <a:gs pos="100000">
                  <a:schemeClr val="tx2">
                    <a:lumMod val="75000"/>
                    <a:lumOff val="25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 rot="21315273">
              <a:off x="4857784" y="2758802"/>
              <a:ext cx="4044532" cy="1293590"/>
            </a:xfrm>
            <a:prstGeom prst="rect">
              <a:avLst/>
            </a:prstGeom>
            <a:solidFill>
              <a:srgbClr val="2B142D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3600" dirty="0" smtClean="0"/>
                <a:t>Demonstrate </a:t>
              </a:r>
              <a:br>
                <a:rPr lang="en-US" sz="3600" dirty="0" smtClean="0"/>
              </a:br>
              <a:r>
                <a:rPr lang="en-US" sz="3600" smtClean="0"/>
                <a:t>use of </a:t>
              </a:r>
              <a:r>
                <a:rPr lang="en-US" sz="3600" dirty="0" smtClean="0"/>
                <a:t>the skill</a:t>
              </a:r>
              <a:endParaRPr lang="en-US" sz="36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605279" y="5209461"/>
            <a:ext cx="4324164" cy="1241126"/>
            <a:chOff x="4605279" y="5209461"/>
            <a:chExt cx="4324164" cy="1241126"/>
          </a:xfrm>
        </p:grpSpPr>
        <p:sp>
          <p:nvSpPr>
            <p:cNvPr id="14" name="Rectangle 13"/>
            <p:cNvSpPr/>
            <p:nvPr/>
          </p:nvSpPr>
          <p:spPr>
            <a:xfrm rot="10304008">
              <a:off x="4605279" y="5268135"/>
              <a:ext cx="4324164" cy="1123698"/>
            </a:xfrm>
            <a:prstGeom prst="rect">
              <a:avLst/>
            </a:prstGeom>
            <a:gradFill>
              <a:gsLst>
                <a:gs pos="0">
                  <a:schemeClr val="tx2">
                    <a:lumMod val="90000"/>
                    <a:lumOff val="10000"/>
                  </a:schemeClr>
                </a:gs>
                <a:gs pos="100000">
                  <a:schemeClr val="tx2">
                    <a:lumMod val="75000"/>
                    <a:lumOff val="25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 rot="21259955">
              <a:off x="4699703" y="5209461"/>
              <a:ext cx="4123789" cy="1241126"/>
            </a:xfrm>
            <a:prstGeom prst="rect">
              <a:avLst/>
            </a:prstGeom>
            <a:solidFill>
              <a:srgbClr val="2B142D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3600" dirty="0" smtClean="0"/>
                <a:t>Personalize the </a:t>
              </a:r>
            </a:p>
            <a:p>
              <a:pPr algn="r"/>
              <a:r>
                <a:rPr lang="en-US" sz="3600" dirty="0"/>
                <a:t>u</a:t>
              </a:r>
              <a:r>
                <a:rPr lang="en-US" sz="3600" dirty="0" smtClean="0"/>
                <a:t>se of the skill</a:t>
              </a:r>
              <a:endParaRPr lang="en-US" sz="3600" dirty="0"/>
            </a:p>
          </p:txBody>
        </p:sp>
      </p:grpSp>
      <p:sp>
        <p:nvSpPr>
          <p:cNvPr id="15" name="TextBox 14"/>
          <p:cNvSpPr txBox="1"/>
          <p:nvPr/>
        </p:nvSpPr>
        <p:spPr>
          <a:xfrm rot="681545">
            <a:off x="3796226" y="1772647"/>
            <a:ext cx="7242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  <a:cs typeface="Arial Black"/>
              </a:rPr>
              <a:t>1</a:t>
            </a:r>
            <a:endParaRPr lang="en-US" sz="8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16" name="TextBox 15"/>
          <p:cNvSpPr txBox="1"/>
          <p:nvPr/>
        </p:nvSpPr>
        <p:spPr>
          <a:xfrm rot="20856456">
            <a:off x="4680531" y="2940623"/>
            <a:ext cx="7242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  <a:cs typeface="Arial Black"/>
              </a:rPr>
              <a:t>2</a:t>
            </a:r>
            <a:endParaRPr lang="en-US" sz="8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17" name="TextBox 16"/>
          <p:cNvSpPr txBox="1"/>
          <p:nvPr/>
        </p:nvSpPr>
        <p:spPr>
          <a:xfrm rot="21426613">
            <a:off x="3510596" y="3616500"/>
            <a:ext cx="7242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  <a:cs typeface="Arial Black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 rot="561355">
            <a:off x="4788616" y="5346717"/>
            <a:ext cx="7242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  <a:cs typeface="Arial Black"/>
              </a:rPr>
              <a:t>4</a:t>
            </a:r>
            <a:endParaRPr lang="en-US" sz="8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02411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9922" y="0"/>
            <a:ext cx="9237016" cy="2519974"/>
          </a:xfrm>
          <a:custGeom>
            <a:avLst/>
            <a:gdLst>
              <a:gd name="connsiteX0" fmla="*/ 0 w 9237015"/>
              <a:gd name="connsiteY0" fmla="*/ 0 h 2857293"/>
              <a:gd name="connsiteX1" fmla="*/ 9237015 w 9237015"/>
              <a:gd name="connsiteY1" fmla="*/ 0 h 2857293"/>
              <a:gd name="connsiteX2" fmla="*/ 9237015 w 9237015"/>
              <a:gd name="connsiteY2" fmla="*/ 2857293 h 2857293"/>
              <a:gd name="connsiteX3" fmla="*/ 0 w 9237015"/>
              <a:gd name="connsiteY3" fmla="*/ 2857293 h 2857293"/>
              <a:gd name="connsiteX4" fmla="*/ 0 w 9237015"/>
              <a:gd name="connsiteY4" fmla="*/ 0 h 2857293"/>
              <a:gd name="connsiteX0" fmla="*/ 0 w 9237015"/>
              <a:gd name="connsiteY0" fmla="*/ 0 h 2857293"/>
              <a:gd name="connsiteX1" fmla="*/ 9237015 w 9237015"/>
              <a:gd name="connsiteY1" fmla="*/ 0 h 2857293"/>
              <a:gd name="connsiteX2" fmla="*/ 9227094 w 9237015"/>
              <a:gd name="connsiteY2" fmla="*/ 1131011 h 2857293"/>
              <a:gd name="connsiteX3" fmla="*/ 0 w 9237015"/>
              <a:gd name="connsiteY3" fmla="*/ 2857293 h 2857293"/>
              <a:gd name="connsiteX4" fmla="*/ 0 w 9237015"/>
              <a:gd name="connsiteY4" fmla="*/ 0 h 2857293"/>
              <a:gd name="connsiteX0" fmla="*/ 0 w 9266781"/>
              <a:gd name="connsiteY0" fmla="*/ 0 h 2857293"/>
              <a:gd name="connsiteX1" fmla="*/ 9237015 w 9266781"/>
              <a:gd name="connsiteY1" fmla="*/ 0 h 2857293"/>
              <a:gd name="connsiteX2" fmla="*/ 9266781 w 9266781"/>
              <a:gd name="connsiteY2" fmla="*/ 1131011 h 2857293"/>
              <a:gd name="connsiteX3" fmla="*/ 0 w 9266781"/>
              <a:gd name="connsiteY3" fmla="*/ 2857293 h 2857293"/>
              <a:gd name="connsiteX4" fmla="*/ 0 w 9266781"/>
              <a:gd name="connsiteY4" fmla="*/ 0 h 2857293"/>
              <a:gd name="connsiteX0" fmla="*/ 0 w 9237015"/>
              <a:gd name="connsiteY0" fmla="*/ 0 h 2857293"/>
              <a:gd name="connsiteX1" fmla="*/ 9237015 w 9237015"/>
              <a:gd name="connsiteY1" fmla="*/ 0 h 2857293"/>
              <a:gd name="connsiteX2" fmla="*/ 9217173 w 9237015"/>
              <a:gd name="connsiteY2" fmla="*/ 1121089 h 2857293"/>
              <a:gd name="connsiteX3" fmla="*/ 0 w 9237015"/>
              <a:gd name="connsiteY3" fmla="*/ 2857293 h 2857293"/>
              <a:gd name="connsiteX4" fmla="*/ 0 w 9237015"/>
              <a:gd name="connsiteY4" fmla="*/ 0 h 2857293"/>
              <a:gd name="connsiteX0" fmla="*/ 0 w 9237016"/>
              <a:gd name="connsiteY0" fmla="*/ 0 h 2857293"/>
              <a:gd name="connsiteX1" fmla="*/ 9237015 w 9237016"/>
              <a:gd name="connsiteY1" fmla="*/ 0 h 2857293"/>
              <a:gd name="connsiteX2" fmla="*/ 9237016 w 9237016"/>
              <a:gd name="connsiteY2" fmla="*/ 1111168 h 2857293"/>
              <a:gd name="connsiteX3" fmla="*/ 0 w 9237016"/>
              <a:gd name="connsiteY3" fmla="*/ 2857293 h 2857293"/>
              <a:gd name="connsiteX4" fmla="*/ 0 w 9237016"/>
              <a:gd name="connsiteY4" fmla="*/ 0 h 2857293"/>
              <a:gd name="connsiteX0" fmla="*/ 0 w 9237016"/>
              <a:gd name="connsiteY0" fmla="*/ 0 h 2519974"/>
              <a:gd name="connsiteX1" fmla="*/ 9237015 w 9237016"/>
              <a:gd name="connsiteY1" fmla="*/ 0 h 2519974"/>
              <a:gd name="connsiteX2" fmla="*/ 9237016 w 9237016"/>
              <a:gd name="connsiteY2" fmla="*/ 1111168 h 2519974"/>
              <a:gd name="connsiteX3" fmla="*/ 9921 w 9237016"/>
              <a:gd name="connsiteY3" fmla="*/ 2519974 h 2519974"/>
              <a:gd name="connsiteX4" fmla="*/ 0 w 9237016"/>
              <a:gd name="connsiteY4" fmla="*/ 0 h 2519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37016" h="2519974">
                <a:moveTo>
                  <a:pt x="0" y="0"/>
                </a:moveTo>
                <a:lnTo>
                  <a:pt x="9237015" y="0"/>
                </a:lnTo>
                <a:cubicBezTo>
                  <a:pt x="9237015" y="370389"/>
                  <a:pt x="9237016" y="740779"/>
                  <a:pt x="9237016" y="1111168"/>
                </a:cubicBezTo>
                <a:lnTo>
                  <a:pt x="9921" y="251997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/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21055488">
            <a:off x="194649" y="466196"/>
            <a:ext cx="63689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  <a:cs typeface="Arial Black"/>
              </a:rPr>
              <a:t>Be SMART!</a:t>
            </a:r>
            <a:endParaRPr lang="en-US" sz="8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 Black"/>
              <a:cs typeface="Arial Black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15758" y="4329191"/>
            <a:ext cx="1362874" cy="1355613"/>
            <a:chOff x="195914" y="4329191"/>
            <a:chExt cx="1362874" cy="1355613"/>
          </a:xfrm>
        </p:grpSpPr>
        <p:sp>
          <p:nvSpPr>
            <p:cNvPr id="13" name="Rectangle 12"/>
            <p:cNvSpPr/>
            <p:nvPr/>
          </p:nvSpPr>
          <p:spPr>
            <a:xfrm>
              <a:off x="209512" y="4335528"/>
              <a:ext cx="1349276" cy="13492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 rot="21133163">
              <a:off x="195914" y="4329191"/>
              <a:ext cx="1349276" cy="134927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46472" y="4395316"/>
              <a:ext cx="79372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  <a:latin typeface="Arial Black"/>
                  <a:cs typeface="Arial Black"/>
                </a:rPr>
                <a:t>S</a:t>
              </a:r>
              <a:endParaRPr lang="en-US" sz="7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/>
                <a:cs typeface="Arial Black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083175" y="3726168"/>
            <a:ext cx="1362874" cy="1355613"/>
            <a:chOff x="2053409" y="3726168"/>
            <a:chExt cx="1362874" cy="1355613"/>
          </a:xfrm>
        </p:grpSpPr>
        <p:sp>
          <p:nvSpPr>
            <p:cNvPr id="14" name="Rectangle 13"/>
            <p:cNvSpPr/>
            <p:nvPr/>
          </p:nvSpPr>
          <p:spPr>
            <a:xfrm rot="15300000">
              <a:off x="2067007" y="3732505"/>
              <a:ext cx="1349276" cy="13492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 rot="21133163">
              <a:off x="2053409" y="3726168"/>
              <a:ext cx="1349276" cy="134927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206167" y="3770155"/>
              <a:ext cx="79372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  <a:latin typeface="Arial Black"/>
                  <a:cs typeface="Arial Black"/>
                </a:rPr>
                <a:t>M</a:t>
              </a:r>
              <a:endParaRPr lang="en-US" sz="7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/>
                <a:cs typeface="Arial Black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059734" y="3049378"/>
            <a:ext cx="1362874" cy="1355613"/>
            <a:chOff x="3930748" y="3049378"/>
            <a:chExt cx="1362874" cy="1355613"/>
          </a:xfrm>
        </p:grpSpPr>
        <p:sp>
          <p:nvSpPr>
            <p:cNvPr id="15" name="Rectangle 14"/>
            <p:cNvSpPr/>
            <p:nvPr/>
          </p:nvSpPr>
          <p:spPr>
            <a:xfrm rot="5400000">
              <a:off x="3944346" y="3055715"/>
              <a:ext cx="1349276" cy="13492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 rot="21133163">
              <a:off x="3930748" y="3049378"/>
              <a:ext cx="1349276" cy="134927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180573" y="3100500"/>
              <a:ext cx="79372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  <a:latin typeface="Arial Black"/>
                  <a:cs typeface="Arial Black"/>
                </a:rPr>
                <a:t>A</a:t>
              </a:r>
              <a:endParaRPr lang="en-US" sz="7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/>
                <a:cs typeface="Arial Black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847775" y="2394596"/>
            <a:ext cx="1362874" cy="1355613"/>
            <a:chOff x="5798165" y="2394596"/>
            <a:chExt cx="1362874" cy="1355613"/>
          </a:xfrm>
        </p:grpSpPr>
        <p:sp>
          <p:nvSpPr>
            <p:cNvPr id="16" name="Rectangle 15"/>
            <p:cNvSpPr/>
            <p:nvPr/>
          </p:nvSpPr>
          <p:spPr>
            <a:xfrm rot="20700000">
              <a:off x="5811763" y="2400933"/>
              <a:ext cx="1349276" cy="13492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 rot="21133163">
              <a:off x="5798165" y="2394596"/>
              <a:ext cx="1349276" cy="134927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55758" y="2450800"/>
              <a:ext cx="79372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  <a:latin typeface="Arial Black"/>
                  <a:cs typeface="Arial Black"/>
                </a:rPr>
                <a:t>R</a:t>
              </a:r>
              <a:endParaRPr lang="en-US" sz="7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/>
                <a:cs typeface="Arial Black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7665583" y="1858854"/>
            <a:ext cx="1362874" cy="1355613"/>
            <a:chOff x="7635817" y="1858854"/>
            <a:chExt cx="1362874" cy="1355613"/>
          </a:xfrm>
        </p:grpSpPr>
        <p:sp>
          <p:nvSpPr>
            <p:cNvPr id="17" name="Rectangle 16"/>
            <p:cNvSpPr/>
            <p:nvPr/>
          </p:nvSpPr>
          <p:spPr>
            <a:xfrm rot="10800000">
              <a:off x="7649415" y="1865191"/>
              <a:ext cx="1349276" cy="13492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21133163">
              <a:off x="7635817" y="1858854"/>
              <a:ext cx="1349276" cy="134927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01172" y="1939924"/>
              <a:ext cx="79372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  <a:latin typeface="Arial Black"/>
                  <a:cs typeface="Arial Black"/>
                </a:rPr>
                <a:t>T</a:t>
              </a:r>
              <a:endParaRPr lang="en-US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/>
                <a:cs typeface="Arial Black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-11949" y="5782135"/>
            <a:ext cx="18474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= </a:t>
            </a:r>
          </a:p>
          <a:p>
            <a:pPr algn="ctr"/>
            <a:r>
              <a:rPr lang="en-US" sz="2800" dirty="0" smtClean="0">
                <a:solidFill>
                  <a:srgbClr val="663366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Specific</a:t>
            </a:r>
            <a:endParaRPr lang="en-US" sz="2800" dirty="0">
              <a:solidFill>
                <a:srgbClr val="663366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94039" y="5053405"/>
            <a:ext cx="27308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= </a:t>
            </a:r>
          </a:p>
          <a:p>
            <a:pPr algn="ctr"/>
            <a:r>
              <a:rPr lang="en-US" sz="2800" dirty="0" smtClean="0">
                <a:solidFill>
                  <a:schemeClr val="accent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Measurable</a:t>
            </a:r>
            <a:endParaRPr lang="en-US" sz="2800" dirty="0">
              <a:solidFill>
                <a:schemeClr val="accent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87633" y="4502324"/>
            <a:ext cx="30683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= </a:t>
            </a:r>
          </a:p>
          <a:p>
            <a:pPr algn="ctr"/>
            <a:r>
              <a:rPr lang="en-US" sz="2800" dirty="0" smtClean="0">
                <a:solidFill>
                  <a:srgbClr val="663366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Achievable</a:t>
            </a:r>
            <a:endParaRPr lang="en-US" sz="2800" dirty="0">
              <a:solidFill>
                <a:srgbClr val="663366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27837" y="3854595"/>
            <a:ext cx="19218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= </a:t>
            </a:r>
          </a:p>
          <a:p>
            <a:pPr algn="ctr"/>
            <a:r>
              <a:rPr lang="en-US" sz="2800" dirty="0" smtClean="0">
                <a:solidFill>
                  <a:srgbClr val="663366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Relevant</a:t>
            </a:r>
            <a:endParaRPr lang="en-US" sz="2800" dirty="0">
              <a:solidFill>
                <a:srgbClr val="663366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49414" y="3321351"/>
            <a:ext cx="15578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= </a:t>
            </a:r>
          </a:p>
          <a:p>
            <a:pPr algn="ctr"/>
            <a:r>
              <a:rPr lang="en-US" sz="2800" dirty="0" smtClean="0">
                <a:solidFill>
                  <a:srgbClr val="663366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Time-Bound</a:t>
            </a:r>
            <a:endParaRPr lang="en-US" sz="2800" dirty="0">
              <a:solidFill>
                <a:srgbClr val="663366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479682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246937" cy="1527858"/>
          </a:xfrm>
          <a:prstGeom prst="rect">
            <a:avLst/>
          </a:prstGeom>
          <a:gradFill>
            <a:gsLst>
              <a:gs pos="0">
                <a:schemeClr val="tx2">
                  <a:lumMod val="50000"/>
                  <a:lumOff val="50000"/>
                </a:schemeClr>
              </a:gs>
              <a:gs pos="100000">
                <a:schemeClr val="accent1">
                  <a:lumMod val="75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-29766" y="1220302"/>
            <a:ext cx="3422954" cy="5655060"/>
          </a:xfrm>
          <a:custGeom>
            <a:avLst/>
            <a:gdLst>
              <a:gd name="connsiteX0" fmla="*/ 1458476 w 3422954"/>
              <a:gd name="connsiteY0" fmla="*/ 337320 h 5655060"/>
              <a:gd name="connsiteX1" fmla="*/ 1924792 w 3422954"/>
              <a:gd name="connsiteY1" fmla="*/ 882983 h 5655060"/>
              <a:gd name="connsiteX2" fmla="*/ 2113302 w 3422954"/>
              <a:gd name="connsiteY2" fmla="*/ 1418726 h 5655060"/>
              <a:gd name="connsiteX3" fmla="*/ 2797893 w 3422954"/>
              <a:gd name="connsiteY3" fmla="*/ 1914784 h 5655060"/>
              <a:gd name="connsiteX4" fmla="*/ 2956639 w 3422954"/>
              <a:gd name="connsiteY4" fmla="*/ 2262024 h 5655060"/>
              <a:gd name="connsiteX5" fmla="*/ 3373346 w 3422954"/>
              <a:gd name="connsiteY5" fmla="*/ 2777924 h 5655060"/>
              <a:gd name="connsiteX6" fmla="*/ 3422954 w 3422954"/>
              <a:gd name="connsiteY6" fmla="*/ 5655060 h 5655060"/>
              <a:gd name="connsiteX7" fmla="*/ 0 w 3422954"/>
              <a:gd name="connsiteY7" fmla="*/ 5645139 h 5655060"/>
              <a:gd name="connsiteX8" fmla="*/ 19844 w 3422954"/>
              <a:gd name="connsiteY8" fmla="*/ 1656834 h 5655060"/>
              <a:gd name="connsiteX9" fmla="*/ 257962 w 3422954"/>
              <a:gd name="connsiteY9" fmla="*/ 962353 h 5655060"/>
              <a:gd name="connsiteX10" fmla="*/ 535767 w 3422954"/>
              <a:gd name="connsiteY10" fmla="*/ 585349 h 5655060"/>
              <a:gd name="connsiteX11" fmla="*/ 615140 w 3422954"/>
              <a:gd name="connsiteY11" fmla="*/ 158739 h 5655060"/>
              <a:gd name="connsiteX12" fmla="*/ 1220358 w 3422954"/>
              <a:gd name="connsiteY12" fmla="*/ 0 h 5655060"/>
              <a:gd name="connsiteX13" fmla="*/ 1458476 w 3422954"/>
              <a:gd name="connsiteY13" fmla="*/ 337320 h 5655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22954" h="5655060">
                <a:moveTo>
                  <a:pt x="1458476" y="337320"/>
                </a:moveTo>
                <a:lnTo>
                  <a:pt x="1924792" y="882983"/>
                </a:lnTo>
                <a:lnTo>
                  <a:pt x="2113302" y="1418726"/>
                </a:lnTo>
                <a:lnTo>
                  <a:pt x="2797893" y="1914784"/>
                </a:lnTo>
                <a:lnTo>
                  <a:pt x="2956639" y="2262024"/>
                </a:lnTo>
                <a:lnTo>
                  <a:pt x="3373346" y="2777924"/>
                </a:lnTo>
                <a:lnTo>
                  <a:pt x="3422954" y="5655060"/>
                </a:lnTo>
                <a:lnTo>
                  <a:pt x="0" y="5645139"/>
                </a:lnTo>
                <a:cubicBezTo>
                  <a:pt x="6615" y="4315704"/>
                  <a:pt x="13229" y="2986269"/>
                  <a:pt x="19844" y="1656834"/>
                </a:cubicBezTo>
                <a:lnTo>
                  <a:pt x="257962" y="962353"/>
                </a:lnTo>
                <a:lnTo>
                  <a:pt x="535767" y="585349"/>
                </a:lnTo>
                <a:lnTo>
                  <a:pt x="615140" y="158739"/>
                </a:lnTo>
                <a:lnTo>
                  <a:pt x="1220358" y="0"/>
                </a:lnTo>
                <a:lnTo>
                  <a:pt x="1458476" y="337320"/>
                </a:lnTo>
                <a:close/>
              </a:path>
            </a:pathLst>
          </a:cu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603625" y="297635"/>
            <a:ext cx="2658990" cy="784830"/>
          </a:xfrm>
          <a:prstGeom prst="rect">
            <a:avLst/>
          </a:prstGeom>
          <a:solidFill>
            <a:srgbClr val="00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297635"/>
            <a:ext cx="924693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3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/>
                <a:cs typeface="Arial Black"/>
              </a:rPr>
              <a:t>Reaching Your  </a:t>
            </a:r>
            <a:r>
              <a:rPr lang="en-US" sz="45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  <a:cs typeface="Arial Black"/>
              </a:rPr>
              <a:t>SMART</a:t>
            </a:r>
            <a:r>
              <a:rPr lang="en-US" sz="43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/>
                <a:cs typeface="Arial Black"/>
              </a:rPr>
              <a:t>  Goals</a:t>
            </a:r>
            <a:endParaRPr lang="en-US" sz="43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/>
              <a:cs typeface="Arial Black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095541" y="1349277"/>
            <a:ext cx="5883512" cy="1002454"/>
            <a:chOff x="1766046" y="1349277"/>
            <a:chExt cx="5883512" cy="1002454"/>
          </a:xfrm>
        </p:grpSpPr>
        <p:grpSp>
          <p:nvGrpSpPr>
            <p:cNvPr id="17" name="Group 16"/>
            <p:cNvGrpSpPr/>
            <p:nvPr/>
          </p:nvGrpSpPr>
          <p:grpSpPr>
            <a:xfrm>
              <a:off x="1766046" y="1349277"/>
              <a:ext cx="5883512" cy="1002454"/>
              <a:chOff x="339836" y="1349277"/>
              <a:chExt cx="8681398" cy="1002454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7579024" y="1640573"/>
                <a:ext cx="1442210" cy="704403"/>
              </a:xfrm>
              <a:custGeom>
                <a:avLst/>
                <a:gdLst>
                  <a:gd name="connsiteX0" fmla="*/ 0 w 1442210"/>
                  <a:gd name="connsiteY0" fmla="*/ 0 h 704403"/>
                  <a:gd name="connsiteX1" fmla="*/ 1442210 w 1442210"/>
                  <a:gd name="connsiteY1" fmla="*/ 0 h 704403"/>
                  <a:gd name="connsiteX2" fmla="*/ 1442210 w 1442210"/>
                  <a:gd name="connsiteY2" fmla="*/ 704403 h 704403"/>
                  <a:gd name="connsiteX3" fmla="*/ 0 w 1442210"/>
                  <a:gd name="connsiteY3" fmla="*/ 704403 h 704403"/>
                  <a:gd name="connsiteX4" fmla="*/ 0 w 1442210"/>
                  <a:gd name="connsiteY4" fmla="*/ 0 h 704403"/>
                  <a:gd name="connsiteX0" fmla="*/ 0 w 1442210"/>
                  <a:gd name="connsiteY0" fmla="*/ 0 h 704403"/>
                  <a:gd name="connsiteX1" fmla="*/ 1442210 w 1442210"/>
                  <a:gd name="connsiteY1" fmla="*/ 0 h 704403"/>
                  <a:gd name="connsiteX2" fmla="*/ 1435461 w 1442210"/>
                  <a:gd name="connsiteY2" fmla="*/ 323816 h 704403"/>
                  <a:gd name="connsiteX3" fmla="*/ 1442210 w 1442210"/>
                  <a:gd name="connsiteY3" fmla="*/ 704403 h 704403"/>
                  <a:gd name="connsiteX4" fmla="*/ 0 w 1442210"/>
                  <a:gd name="connsiteY4" fmla="*/ 704403 h 704403"/>
                  <a:gd name="connsiteX5" fmla="*/ 0 w 1442210"/>
                  <a:gd name="connsiteY5" fmla="*/ 0 h 704403"/>
                  <a:gd name="connsiteX0" fmla="*/ 0 w 1442210"/>
                  <a:gd name="connsiteY0" fmla="*/ 0 h 704403"/>
                  <a:gd name="connsiteX1" fmla="*/ 1442210 w 1442210"/>
                  <a:gd name="connsiteY1" fmla="*/ 0 h 704403"/>
                  <a:gd name="connsiteX2" fmla="*/ 1217185 w 1442210"/>
                  <a:gd name="connsiteY2" fmla="*/ 323816 h 704403"/>
                  <a:gd name="connsiteX3" fmla="*/ 1442210 w 1442210"/>
                  <a:gd name="connsiteY3" fmla="*/ 704403 h 704403"/>
                  <a:gd name="connsiteX4" fmla="*/ 0 w 1442210"/>
                  <a:gd name="connsiteY4" fmla="*/ 704403 h 704403"/>
                  <a:gd name="connsiteX5" fmla="*/ 0 w 1442210"/>
                  <a:gd name="connsiteY5" fmla="*/ 0 h 704403"/>
                  <a:gd name="connsiteX0" fmla="*/ 0 w 1442210"/>
                  <a:gd name="connsiteY0" fmla="*/ 0 h 704403"/>
                  <a:gd name="connsiteX1" fmla="*/ 1442210 w 1442210"/>
                  <a:gd name="connsiteY1" fmla="*/ 0 h 704403"/>
                  <a:gd name="connsiteX2" fmla="*/ 1127891 w 1442210"/>
                  <a:gd name="connsiteY2" fmla="*/ 323816 h 704403"/>
                  <a:gd name="connsiteX3" fmla="*/ 1442210 w 1442210"/>
                  <a:gd name="connsiteY3" fmla="*/ 704403 h 704403"/>
                  <a:gd name="connsiteX4" fmla="*/ 0 w 1442210"/>
                  <a:gd name="connsiteY4" fmla="*/ 704403 h 704403"/>
                  <a:gd name="connsiteX5" fmla="*/ 0 w 1442210"/>
                  <a:gd name="connsiteY5" fmla="*/ 0 h 7044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42210" h="704403">
                    <a:moveTo>
                      <a:pt x="0" y="0"/>
                    </a:moveTo>
                    <a:lnTo>
                      <a:pt x="1442210" y="0"/>
                    </a:lnTo>
                    <a:lnTo>
                      <a:pt x="1127891" y="323816"/>
                    </a:lnTo>
                    <a:lnTo>
                      <a:pt x="1442210" y="704403"/>
                    </a:lnTo>
                    <a:lnTo>
                      <a:pt x="0" y="70440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663366"/>
                  </a:solidFill>
                </a:endParaRPr>
              </a:p>
            </p:txBody>
          </p:sp>
          <p:sp>
            <p:nvSpPr>
              <p:cNvPr id="19" name="Rectangle 17"/>
              <p:cNvSpPr/>
              <p:nvPr/>
            </p:nvSpPr>
            <p:spPr>
              <a:xfrm rot="10800000">
                <a:off x="339836" y="1640573"/>
                <a:ext cx="1442210" cy="704403"/>
              </a:xfrm>
              <a:custGeom>
                <a:avLst/>
                <a:gdLst>
                  <a:gd name="connsiteX0" fmla="*/ 0 w 1442210"/>
                  <a:gd name="connsiteY0" fmla="*/ 0 h 704403"/>
                  <a:gd name="connsiteX1" fmla="*/ 1442210 w 1442210"/>
                  <a:gd name="connsiteY1" fmla="*/ 0 h 704403"/>
                  <a:gd name="connsiteX2" fmla="*/ 1442210 w 1442210"/>
                  <a:gd name="connsiteY2" fmla="*/ 704403 h 704403"/>
                  <a:gd name="connsiteX3" fmla="*/ 0 w 1442210"/>
                  <a:gd name="connsiteY3" fmla="*/ 704403 h 704403"/>
                  <a:gd name="connsiteX4" fmla="*/ 0 w 1442210"/>
                  <a:gd name="connsiteY4" fmla="*/ 0 h 704403"/>
                  <a:gd name="connsiteX0" fmla="*/ 0 w 1442210"/>
                  <a:gd name="connsiteY0" fmla="*/ 0 h 704403"/>
                  <a:gd name="connsiteX1" fmla="*/ 1442210 w 1442210"/>
                  <a:gd name="connsiteY1" fmla="*/ 0 h 704403"/>
                  <a:gd name="connsiteX2" fmla="*/ 1435461 w 1442210"/>
                  <a:gd name="connsiteY2" fmla="*/ 323816 h 704403"/>
                  <a:gd name="connsiteX3" fmla="*/ 1442210 w 1442210"/>
                  <a:gd name="connsiteY3" fmla="*/ 704403 h 704403"/>
                  <a:gd name="connsiteX4" fmla="*/ 0 w 1442210"/>
                  <a:gd name="connsiteY4" fmla="*/ 704403 h 704403"/>
                  <a:gd name="connsiteX5" fmla="*/ 0 w 1442210"/>
                  <a:gd name="connsiteY5" fmla="*/ 0 h 704403"/>
                  <a:gd name="connsiteX0" fmla="*/ 0 w 1442210"/>
                  <a:gd name="connsiteY0" fmla="*/ 0 h 704403"/>
                  <a:gd name="connsiteX1" fmla="*/ 1442210 w 1442210"/>
                  <a:gd name="connsiteY1" fmla="*/ 0 h 704403"/>
                  <a:gd name="connsiteX2" fmla="*/ 1217185 w 1442210"/>
                  <a:gd name="connsiteY2" fmla="*/ 323816 h 704403"/>
                  <a:gd name="connsiteX3" fmla="*/ 1442210 w 1442210"/>
                  <a:gd name="connsiteY3" fmla="*/ 704403 h 704403"/>
                  <a:gd name="connsiteX4" fmla="*/ 0 w 1442210"/>
                  <a:gd name="connsiteY4" fmla="*/ 704403 h 704403"/>
                  <a:gd name="connsiteX5" fmla="*/ 0 w 1442210"/>
                  <a:gd name="connsiteY5" fmla="*/ 0 h 704403"/>
                  <a:gd name="connsiteX0" fmla="*/ 0 w 1442210"/>
                  <a:gd name="connsiteY0" fmla="*/ 0 h 704403"/>
                  <a:gd name="connsiteX1" fmla="*/ 1442210 w 1442210"/>
                  <a:gd name="connsiteY1" fmla="*/ 0 h 704403"/>
                  <a:gd name="connsiteX2" fmla="*/ 1127891 w 1442210"/>
                  <a:gd name="connsiteY2" fmla="*/ 323816 h 704403"/>
                  <a:gd name="connsiteX3" fmla="*/ 1442210 w 1442210"/>
                  <a:gd name="connsiteY3" fmla="*/ 704403 h 704403"/>
                  <a:gd name="connsiteX4" fmla="*/ 0 w 1442210"/>
                  <a:gd name="connsiteY4" fmla="*/ 704403 h 704403"/>
                  <a:gd name="connsiteX5" fmla="*/ 0 w 1442210"/>
                  <a:gd name="connsiteY5" fmla="*/ 0 h 7044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42210" h="704403">
                    <a:moveTo>
                      <a:pt x="0" y="0"/>
                    </a:moveTo>
                    <a:lnTo>
                      <a:pt x="1442210" y="0"/>
                    </a:lnTo>
                    <a:lnTo>
                      <a:pt x="1127891" y="323816"/>
                    </a:lnTo>
                    <a:lnTo>
                      <a:pt x="1442210" y="704403"/>
                    </a:lnTo>
                    <a:lnTo>
                      <a:pt x="0" y="70440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663366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89809" y="1349277"/>
                <a:ext cx="6786379" cy="704403"/>
              </a:xfrm>
              <a:prstGeom prst="rect">
                <a:avLst/>
              </a:prstGeom>
              <a:solidFill>
                <a:schemeClr val="bg1"/>
              </a:solidFill>
              <a:ln w="19050" cmpd="sng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663366"/>
                  </a:solidFill>
                </a:endParaRPr>
              </a:p>
            </p:txBody>
          </p:sp>
          <p:sp>
            <p:nvSpPr>
              <p:cNvPr id="16" name="Right Triangle 15"/>
              <p:cNvSpPr/>
              <p:nvPr/>
            </p:nvSpPr>
            <p:spPr>
              <a:xfrm rot="5400000">
                <a:off x="7681958" y="1950748"/>
                <a:ext cx="291296" cy="497164"/>
              </a:xfrm>
              <a:prstGeom prst="rtTriangle">
                <a:avLst/>
              </a:prstGeom>
              <a:solidFill>
                <a:schemeClr val="tx1"/>
              </a:solidFill>
              <a:ln w="19050" cmpd="sng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ight Triangle 20"/>
              <p:cNvSpPr/>
              <p:nvPr/>
            </p:nvSpPr>
            <p:spPr>
              <a:xfrm rot="16200000" flipH="1">
                <a:off x="1387814" y="1957500"/>
                <a:ext cx="291299" cy="497164"/>
              </a:xfrm>
              <a:prstGeom prst="rtTriangle">
                <a:avLst/>
              </a:prstGeom>
              <a:solidFill>
                <a:schemeClr val="tx1"/>
              </a:solidFill>
              <a:ln w="19050" cmpd="sng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2530003" y="1398884"/>
              <a:ext cx="4305978" cy="584776"/>
            </a:xfrm>
            <a:prstGeom prst="rect">
              <a:avLst/>
            </a:prstGeom>
            <a:noFill/>
            <a:ln w="19050" cmpd="sng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i="1" dirty="0" smtClean="0">
                  <a:latin typeface="Arial"/>
                  <a:cs typeface="Arial"/>
                </a:rPr>
                <a:t>One Step at a Time</a:t>
              </a:r>
              <a:endParaRPr lang="en-US" sz="3200" b="1" i="1" dirty="0">
                <a:latin typeface="Arial"/>
                <a:cs typeface="Arial"/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>
            <a:off x="3095540" y="2490210"/>
            <a:ext cx="5883513" cy="4236335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accent1">
                <a:shade val="95000"/>
                <a:satMod val="10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174915" y="2668791"/>
            <a:ext cx="573468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285750">
              <a:spcBef>
                <a:spcPts val="1000"/>
              </a:spcBef>
              <a:buFont typeface="Wingdings" charset="2"/>
              <a:buChar char="§"/>
            </a:pPr>
            <a:r>
              <a:rPr lang="en-US" sz="2200" dirty="0" smtClean="0">
                <a:latin typeface="Arial"/>
                <a:cs typeface="Arial"/>
              </a:rPr>
              <a:t>Develop a clear, realistic goal. </a:t>
            </a:r>
          </a:p>
          <a:p>
            <a:pPr marL="365760" indent="-285750">
              <a:spcBef>
                <a:spcPts val="1000"/>
              </a:spcBef>
              <a:buFont typeface="Wingdings" charset="2"/>
              <a:buChar char="§"/>
            </a:pPr>
            <a:r>
              <a:rPr lang="en-US" sz="2200" dirty="0" smtClean="0">
                <a:latin typeface="Arial"/>
                <a:cs typeface="Arial"/>
              </a:rPr>
              <a:t>List steps for reaching the goal. </a:t>
            </a:r>
          </a:p>
          <a:p>
            <a:pPr marL="574675" indent="-227013" defTabSz="515938"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Font typeface="Lucida Grande"/>
              <a:buChar char="–"/>
            </a:pPr>
            <a:r>
              <a:rPr lang="en-US" sz="2200" dirty="0" smtClean="0">
                <a:latin typeface="Arial"/>
                <a:cs typeface="Arial"/>
              </a:rPr>
              <a:t>Describe when you will act on the steps.</a:t>
            </a:r>
          </a:p>
          <a:p>
            <a:pPr marL="574675" indent="-227013" defTabSz="515938"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Font typeface="Lucida Grande"/>
              <a:buChar char="–"/>
            </a:pPr>
            <a:r>
              <a:rPr lang="en-US" sz="2200" dirty="0" smtClean="0">
                <a:latin typeface="Arial"/>
                <a:cs typeface="Arial"/>
              </a:rPr>
              <a:t>List any materials you will need. </a:t>
            </a:r>
          </a:p>
          <a:p>
            <a:pPr marL="574675" indent="-227013" defTabSz="515938"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Font typeface="Lucida Grande"/>
              <a:buChar char="–"/>
            </a:pPr>
            <a:r>
              <a:rPr lang="en-US" sz="2200" dirty="0" smtClean="0">
                <a:latin typeface="Arial"/>
                <a:cs typeface="Arial"/>
              </a:rPr>
              <a:t>Name people who can help. </a:t>
            </a:r>
          </a:p>
          <a:p>
            <a:pPr marL="365760" indent="-285750">
              <a:spcBef>
                <a:spcPts val="1000"/>
              </a:spcBef>
              <a:buFont typeface="Wingdings" charset="2"/>
              <a:buChar char="§"/>
            </a:pPr>
            <a:r>
              <a:rPr lang="en-US" sz="2200" dirty="0" smtClean="0">
                <a:latin typeface="Arial"/>
                <a:cs typeface="Arial"/>
              </a:rPr>
              <a:t>Monitor your progress and make changes if you need to. </a:t>
            </a:r>
          </a:p>
          <a:p>
            <a:pPr marL="365760" indent="-285750">
              <a:spcBef>
                <a:spcPts val="1000"/>
              </a:spcBef>
              <a:buFont typeface="Wingdings" charset="2"/>
              <a:buChar char="§"/>
            </a:pPr>
            <a:r>
              <a:rPr lang="en-US" sz="2200" dirty="0" smtClean="0">
                <a:latin typeface="Arial"/>
                <a:cs typeface="Arial"/>
              </a:rPr>
              <a:t>Evaluate whether or not the goal was met. </a:t>
            </a:r>
            <a:endParaRPr lang="en-US" sz="2200" dirty="0">
              <a:latin typeface="Arial"/>
              <a:cs typeface="Arial"/>
            </a:endParaRPr>
          </a:p>
        </p:txBody>
      </p:sp>
      <p:pic>
        <p:nvPicPr>
          <p:cNvPr id="3" name="Picture 2" descr="Climber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17" r="34491" b="37008"/>
          <a:stretch/>
        </p:blipFill>
        <p:spPr>
          <a:xfrm rot="607961">
            <a:off x="585697" y="2460115"/>
            <a:ext cx="1819125" cy="419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48275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18284" y="1686597"/>
            <a:ext cx="8810386" cy="5171403"/>
          </a:xfrm>
          <a:prstGeom prst="rect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217292">
            <a:off x="4514339" y="1917262"/>
            <a:ext cx="4390745" cy="48688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217172" cy="1600200"/>
          </a:xfrm>
          <a:prstGeom prst="rect">
            <a:avLst/>
          </a:prstGeom>
          <a:solidFill>
            <a:schemeClr val="tx2"/>
          </a:solidFill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8995" y="81863"/>
            <a:ext cx="9044928" cy="1425066"/>
          </a:xfrm>
          <a:custGeom>
            <a:avLst/>
            <a:gdLst>
              <a:gd name="connsiteX0" fmla="*/ 0 w 8777045"/>
              <a:gd name="connsiteY0" fmla="*/ 0 h 1306011"/>
              <a:gd name="connsiteX1" fmla="*/ 8777045 w 8777045"/>
              <a:gd name="connsiteY1" fmla="*/ 0 h 1306011"/>
              <a:gd name="connsiteX2" fmla="*/ 8777045 w 8777045"/>
              <a:gd name="connsiteY2" fmla="*/ 1306011 h 1306011"/>
              <a:gd name="connsiteX3" fmla="*/ 0 w 8777045"/>
              <a:gd name="connsiteY3" fmla="*/ 1306011 h 1306011"/>
              <a:gd name="connsiteX4" fmla="*/ 0 w 8777045"/>
              <a:gd name="connsiteY4" fmla="*/ 0 h 1306011"/>
              <a:gd name="connsiteX0" fmla="*/ 0 w 8896104"/>
              <a:gd name="connsiteY0" fmla="*/ 0 h 1375459"/>
              <a:gd name="connsiteX1" fmla="*/ 8896104 w 8896104"/>
              <a:gd name="connsiteY1" fmla="*/ 69448 h 1375459"/>
              <a:gd name="connsiteX2" fmla="*/ 8896104 w 8896104"/>
              <a:gd name="connsiteY2" fmla="*/ 1375459 h 1375459"/>
              <a:gd name="connsiteX3" fmla="*/ 119059 w 8896104"/>
              <a:gd name="connsiteY3" fmla="*/ 1375459 h 1375459"/>
              <a:gd name="connsiteX4" fmla="*/ 0 w 8896104"/>
              <a:gd name="connsiteY4" fmla="*/ 0 h 1375459"/>
              <a:gd name="connsiteX0" fmla="*/ 0 w 8896104"/>
              <a:gd name="connsiteY0" fmla="*/ 0 h 1415144"/>
              <a:gd name="connsiteX1" fmla="*/ 8896104 w 8896104"/>
              <a:gd name="connsiteY1" fmla="*/ 69448 h 1415144"/>
              <a:gd name="connsiteX2" fmla="*/ 8896104 w 8896104"/>
              <a:gd name="connsiteY2" fmla="*/ 1375459 h 1415144"/>
              <a:gd name="connsiteX3" fmla="*/ 59529 w 8896104"/>
              <a:gd name="connsiteY3" fmla="*/ 1415144 h 1415144"/>
              <a:gd name="connsiteX4" fmla="*/ 0 w 8896104"/>
              <a:gd name="connsiteY4" fmla="*/ 0 h 1415144"/>
              <a:gd name="connsiteX0" fmla="*/ 0 w 9054850"/>
              <a:gd name="connsiteY0" fmla="*/ 0 h 1444908"/>
              <a:gd name="connsiteX1" fmla="*/ 8896104 w 9054850"/>
              <a:gd name="connsiteY1" fmla="*/ 69448 h 1444908"/>
              <a:gd name="connsiteX2" fmla="*/ 9054850 w 9054850"/>
              <a:gd name="connsiteY2" fmla="*/ 1444908 h 1444908"/>
              <a:gd name="connsiteX3" fmla="*/ 59529 w 9054850"/>
              <a:gd name="connsiteY3" fmla="*/ 1415144 h 1444908"/>
              <a:gd name="connsiteX4" fmla="*/ 0 w 9054850"/>
              <a:gd name="connsiteY4" fmla="*/ 0 h 1444908"/>
              <a:gd name="connsiteX0" fmla="*/ 0 w 9074693"/>
              <a:gd name="connsiteY0" fmla="*/ 0 h 1444908"/>
              <a:gd name="connsiteX1" fmla="*/ 9074693 w 9074693"/>
              <a:gd name="connsiteY1" fmla="*/ 19842 h 1444908"/>
              <a:gd name="connsiteX2" fmla="*/ 9054850 w 9074693"/>
              <a:gd name="connsiteY2" fmla="*/ 1444908 h 1444908"/>
              <a:gd name="connsiteX3" fmla="*/ 59529 w 9074693"/>
              <a:gd name="connsiteY3" fmla="*/ 1415144 h 1444908"/>
              <a:gd name="connsiteX4" fmla="*/ 0 w 9074693"/>
              <a:gd name="connsiteY4" fmla="*/ 0 h 1444908"/>
              <a:gd name="connsiteX0" fmla="*/ 0 w 9074693"/>
              <a:gd name="connsiteY0" fmla="*/ 59527 h 1504435"/>
              <a:gd name="connsiteX1" fmla="*/ 9074693 w 9074693"/>
              <a:gd name="connsiteY1" fmla="*/ 0 h 1504435"/>
              <a:gd name="connsiteX2" fmla="*/ 9054850 w 9074693"/>
              <a:gd name="connsiteY2" fmla="*/ 1504435 h 1504435"/>
              <a:gd name="connsiteX3" fmla="*/ 59529 w 9074693"/>
              <a:gd name="connsiteY3" fmla="*/ 1474671 h 1504435"/>
              <a:gd name="connsiteX4" fmla="*/ 0 w 9074693"/>
              <a:gd name="connsiteY4" fmla="*/ 59527 h 1504435"/>
              <a:gd name="connsiteX0" fmla="*/ 0 w 9064771"/>
              <a:gd name="connsiteY0" fmla="*/ 0 h 1444908"/>
              <a:gd name="connsiteX1" fmla="*/ 9064771 w 9064771"/>
              <a:gd name="connsiteY1" fmla="*/ 109132 h 1444908"/>
              <a:gd name="connsiteX2" fmla="*/ 9054850 w 9064771"/>
              <a:gd name="connsiteY2" fmla="*/ 1444908 h 1444908"/>
              <a:gd name="connsiteX3" fmla="*/ 59529 w 9064771"/>
              <a:gd name="connsiteY3" fmla="*/ 1415144 h 1444908"/>
              <a:gd name="connsiteX4" fmla="*/ 0 w 9064771"/>
              <a:gd name="connsiteY4" fmla="*/ 0 h 1444908"/>
              <a:gd name="connsiteX0" fmla="*/ 0 w 9064771"/>
              <a:gd name="connsiteY0" fmla="*/ 0 h 1444908"/>
              <a:gd name="connsiteX1" fmla="*/ 9064771 w 9064771"/>
              <a:gd name="connsiteY1" fmla="*/ 49605 h 1444908"/>
              <a:gd name="connsiteX2" fmla="*/ 9054850 w 9064771"/>
              <a:gd name="connsiteY2" fmla="*/ 1444908 h 1444908"/>
              <a:gd name="connsiteX3" fmla="*/ 59529 w 9064771"/>
              <a:gd name="connsiteY3" fmla="*/ 1415144 h 1444908"/>
              <a:gd name="connsiteX4" fmla="*/ 0 w 9064771"/>
              <a:gd name="connsiteY4" fmla="*/ 0 h 1444908"/>
              <a:gd name="connsiteX0" fmla="*/ 0 w 9064771"/>
              <a:gd name="connsiteY0" fmla="*/ 0 h 1415145"/>
              <a:gd name="connsiteX1" fmla="*/ 9064771 w 9064771"/>
              <a:gd name="connsiteY1" fmla="*/ 49605 h 1415145"/>
              <a:gd name="connsiteX2" fmla="*/ 9015163 w 9064771"/>
              <a:gd name="connsiteY2" fmla="*/ 1415145 h 1415145"/>
              <a:gd name="connsiteX3" fmla="*/ 59529 w 9064771"/>
              <a:gd name="connsiteY3" fmla="*/ 1415144 h 1415145"/>
              <a:gd name="connsiteX4" fmla="*/ 0 w 9064771"/>
              <a:gd name="connsiteY4" fmla="*/ 0 h 1415145"/>
              <a:gd name="connsiteX0" fmla="*/ 0 w 9044928"/>
              <a:gd name="connsiteY0" fmla="*/ 0 h 1425066"/>
              <a:gd name="connsiteX1" fmla="*/ 9044928 w 9044928"/>
              <a:gd name="connsiteY1" fmla="*/ 59526 h 1425066"/>
              <a:gd name="connsiteX2" fmla="*/ 8995320 w 9044928"/>
              <a:gd name="connsiteY2" fmla="*/ 1425066 h 1425066"/>
              <a:gd name="connsiteX3" fmla="*/ 39686 w 9044928"/>
              <a:gd name="connsiteY3" fmla="*/ 1425065 h 1425066"/>
              <a:gd name="connsiteX4" fmla="*/ 0 w 9044928"/>
              <a:gd name="connsiteY4" fmla="*/ 0 h 1425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44928" h="1425066">
                <a:moveTo>
                  <a:pt x="0" y="0"/>
                </a:moveTo>
                <a:lnTo>
                  <a:pt x="9044928" y="59526"/>
                </a:lnTo>
                <a:lnTo>
                  <a:pt x="8995320" y="1425066"/>
                </a:lnTo>
                <a:lnTo>
                  <a:pt x="39686" y="142506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3082" y="413991"/>
            <a:ext cx="7139029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/>
            <a:r>
              <a:rPr lang="en-US" sz="6000" b="1" spc="50" baseline="300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Decision Making: </a:t>
            </a:r>
            <a:br>
              <a:rPr lang="en-US" sz="6000" b="1" spc="50" baseline="300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6000" b="1" spc="50" baseline="300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Skill for Now and the </a:t>
            </a:r>
            <a:r>
              <a:rPr lang="en-US" sz="6000" b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Future</a:t>
            </a:r>
            <a:endParaRPr lang="en-US" sz="6000" b="1" spc="50" baseline="30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252926" y="1914784"/>
            <a:ext cx="3471756" cy="46827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700"/>
              </a:spcBef>
              <a:buFont typeface="Arial"/>
              <a:buNone/>
            </a:pPr>
            <a:r>
              <a:rPr lang="en-US" sz="1800" b="1" dirty="0" smtClean="0">
                <a:solidFill>
                  <a:srgbClr val="663366"/>
                </a:solidFill>
              </a:rPr>
              <a:t>STEP 3 </a:t>
            </a:r>
            <a:br>
              <a:rPr lang="en-US" sz="1800" b="1" dirty="0" smtClean="0">
                <a:solidFill>
                  <a:srgbClr val="663366"/>
                </a:solidFill>
              </a:rPr>
            </a:br>
            <a:r>
              <a:rPr lang="en-US" sz="1800" dirty="0" smtClean="0">
                <a:latin typeface="Eurostile"/>
                <a:cs typeface="Eurostile"/>
              </a:rPr>
              <a:t>Brainstorm optional ways to get what you want to happen. </a:t>
            </a:r>
            <a:endParaRPr lang="en-US" sz="1800" dirty="0">
              <a:solidFill>
                <a:srgbClr val="663366"/>
              </a:solidFill>
            </a:endParaRPr>
          </a:p>
          <a:p>
            <a:pPr marL="0" indent="0">
              <a:spcBef>
                <a:spcPts val="1700"/>
              </a:spcBef>
              <a:buFont typeface="Arial"/>
              <a:buNone/>
            </a:pPr>
            <a:r>
              <a:rPr lang="en-US" sz="1800" b="1" dirty="0" smtClean="0">
                <a:solidFill>
                  <a:srgbClr val="663366"/>
                </a:solidFill>
              </a:rPr>
              <a:t>STEP 4</a:t>
            </a:r>
            <a:br>
              <a:rPr lang="en-US" sz="1800" b="1" dirty="0" smtClean="0">
                <a:solidFill>
                  <a:srgbClr val="663366"/>
                </a:solidFill>
              </a:rPr>
            </a:br>
            <a:r>
              <a:rPr lang="en-US" sz="1800" dirty="0" smtClean="0">
                <a:latin typeface="Eurostile"/>
                <a:cs typeface="Eurostile"/>
              </a:rPr>
              <a:t>Omit ideas that don’t check out and ideas you don’t want to try.</a:t>
            </a:r>
            <a:endParaRPr lang="en-US" sz="1800" dirty="0">
              <a:latin typeface="Eurostile"/>
              <a:cs typeface="Eurostile"/>
            </a:endParaRPr>
          </a:p>
          <a:p>
            <a:pPr marL="0" indent="0">
              <a:spcBef>
                <a:spcPts val="1700"/>
              </a:spcBef>
              <a:buNone/>
            </a:pPr>
            <a:r>
              <a:rPr lang="en-US" sz="1800" b="1" dirty="0">
                <a:latin typeface="Eurostile"/>
                <a:cs typeface="Eurostile"/>
              </a:rPr>
              <a:t>Check Your </a:t>
            </a:r>
            <a:r>
              <a:rPr lang="en-US" sz="1800" b="1" dirty="0" smtClean="0">
                <a:latin typeface="Eurostile"/>
                <a:cs typeface="Eurostile"/>
              </a:rPr>
              <a:t>Thinking</a:t>
            </a:r>
            <a:r>
              <a:rPr lang="en-US" sz="1800" dirty="0" smtClean="0">
                <a:latin typeface="Eurostile"/>
                <a:cs typeface="Eurostile"/>
              </a:rPr>
              <a:t> </a:t>
            </a:r>
            <a:endParaRPr lang="en-US" sz="1800" b="1" dirty="0">
              <a:solidFill>
                <a:srgbClr val="663366"/>
              </a:solidFill>
            </a:endParaRPr>
          </a:p>
          <a:p>
            <a:pPr marL="0" indent="0">
              <a:spcBef>
                <a:spcPts val="1700"/>
              </a:spcBef>
              <a:buFont typeface="Arial"/>
              <a:buNone/>
            </a:pPr>
            <a:r>
              <a:rPr lang="en-US" sz="1800" b="1" dirty="0" smtClean="0">
                <a:solidFill>
                  <a:srgbClr val="663366"/>
                </a:solidFill>
              </a:rPr>
              <a:t>STEP 5</a:t>
            </a:r>
            <a:br>
              <a:rPr lang="en-US" sz="1800" b="1" dirty="0" smtClean="0">
                <a:solidFill>
                  <a:srgbClr val="663366"/>
                </a:solidFill>
              </a:rPr>
            </a:br>
            <a:r>
              <a:rPr lang="en-US" sz="1800" dirty="0" smtClean="0">
                <a:latin typeface="Eurostile"/>
                <a:cs typeface="Eurostile"/>
              </a:rPr>
              <a:t>Select an idea to try.</a:t>
            </a:r>
            <a:endParaRPr lang="en-US" sz="1800" dirty="0"/>
          </a:p>
          <a:p>
            <a:pPr marL="0" indent="0">
              <a:spcBef>
                <a:spcPts val="1700"/>
              </a:spcBef>
              <a:buFont typeface="Arial"/>
              <a:buNone/>
            </a:pPr>
            <a:r>
              <a:rPr lang="en-US" sz="1800" b="1" dirty="0" smtClean="0">
                <a:solidFill>
                  <a:srgbClr val="663366"/>
                </a:solidFill>
              </a:rPr>
              <a:t>STEP 6 </a:t>
            </a:r>
            <a:br>
              <a:rPr lang="en-US" sz="1800" b="1" dirty="0" smtClean="0">
                <a:solidFill>
                  <a:srgbClr val="663366"/>
                </a:solidFill>
              </a:rPr>
            </a:br>
            <a:r>
              <a:rPr lang="en-US" sz="1800" dirty="0" smtClean="0">
                <a:latin typeface="Eurostile"/>
                <a:cs typeface="Eurostile"/>
              </a:rPr>
              <a:t>Act on the idea. </a:t>
            </a:r>
            <a:endParaRPr lang="en-US" sz="1800" dirty="0"/>
          </a:p>
          <a:p>
            <a:pPr marL="0" indent="0">
              <a:spcBef>
                <a:spcPts val="1700"/>
              </a:spcBef>
              <a:buFont typeface="Arial"/>
              <a:buNone/>
            </a:pPr>
            <a:r>
              <a:rPr lang="en-US" sz="1800" b="1" dirty="0" smtClean="0">
                <a:solidFill>
                  <a:srgbClr val="663366"/>
                </a:solidFill>
              </a:rPr>
              <a:t>STEP 7</a:t>
            </a:r>
            <a:br>
              <a:rPr lang="en-US" sz="1800" b="1" dirty="0" smtClean="0">
                <a:solidFill>
                  <a:srgbClr val="663366"/>
                </a:solidFill>
              </a:rPr>
            </a:br>
            <a:r>
              <a:rPr lang="en-US" sz="1800" dirty="0" smtClean="0">
                <a:latin typeface="Eurostile"/>
                <a:cs typeface="Eurostile"/>
              </a:rPr>
              <a:t>Evaluate how it turned out</a:t>
            </a:r>
            <a:r>
              <a:rPr lang="en-US" sz="1800" dirty="0" smtClean="0"/>
              <a:t>. </a:t>
            </a:r>
            <a:endParaRPr lang="en-US" sz="1800" dirty="0"/>
          </a:p>
        </p:txBody>
      </p:sp>
      <p:pic>
        <p:nvPicPr>
          <p:cNvPr id="13" name="Picture 12" descr="Clip-Boar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30777">
            <a:off x="7120865" y="4684962"/>
            <a:ext cx="1999731" cy="1787370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5" name="Picture 14" descr="Girl-Yellow-Shi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963" y="171153"/>
            <a:ext cx="1832119" cy="2525466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0" name="Rectangle 9"/>
          <p:cNvSpPr/>
          <p:nvPr/>
        </p:nvSpPr>
        <p:spPr>
          <a:xfrm rot="21443729">
            <a:off x="460885" y="1918187"/>
            <a:ext cx="4146434" cy="48678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002" y="2123130"/>
            <a:ext cx="3471756" cy="1517936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663366"/>
                </a:solidFill>
              </a:rPr>
              <a:t>STEP 1</a:t>
            </a:r>
            <a:br>
              <a:rPr lang="en-US" sz="1800" b="1" dirty="0" smtClean="0">
                <a:solidFill>
                  <a:srgbClr val="663366"/>
                </a:solidFill>
              </a:rPr>
            </a:br>
            <a:r>
              <a:rPr lang="en-US" sz="1800" dirty="0" smtClean="0">
                <a:latin typeface="Eurostile"/>
                <a:cs typeface="Eurostile"/>
              </a:rPr>
              <a:t>Describe the decision or problem.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</a:t>
            </a:r>
            <a:endParaRPr lang="en-US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accent1"/>
                </a:solidFill>
              </a:rPr>
              <a:t>STEP 2</a:t>
            </a:r>
            <a:br>
              <a:rPr lang="en-US" sz="1800" b="1" dirty="0" smtClean="0">
                <a:solidFill>
                  <a:schemeClr val="accent1"/>
                </a:solidFill>
              </a:rPr>
            </a:br>
            <a:r>
              <a:rPr lang="en-US" sz="1800" dirty="0" smtClean="0">
                <a:latin typeface="Eurostile"/>
                <a:cs typeface="Eurostile"/>
              </a:rPr>
              <a:t>Identify what you want to happen. 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704450" y="3799807"/>
            <a:ext cx="3998407" cy="2738238"/>
            <a:chOff x="704450" y="4037911"/>
            <a:chExt cx="3998407" cy="2738238"/>
          </a:xfrm>
        </p:grpSpPr>
        <p:sp>
          <p:nvSpPr>
            <p:cNvPr id="8" name="Rectangle 7"/>
            <p:cNvSpPr/>
            <p:nvPr/>
          </p:nvSpPr>
          <p:spPr>
            <a:xfrm>
              <a:off x="704450" y="4037911"/>
              <a:ext cx="3998407" cy="27382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  <a:alpha val="40000"/>
                  </a:schemeClr>
                </a:gs>
                <a:gs pos="100000">
                  <a:schemeClr val="bg1">
                    <a:lumMod val="85000"/>
                    <a:alpha val="40000"/>
                  </a:schemeClr>
                </a:gs>
              </a:gsLst>
              <a:lin ang="16200000" scaled="0"/>
              <a:tileRect/>
            </a:gra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864002" y="4166884"/>
              <a:ext cx="3755906" cy="258942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10000"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/>
                <a:buNone/>
              </a:pPr>
              <a:r>
                <a:rPr lang="en-US" sz="1800" b="1" dirty="0" smtClean="0">
                  <a:effectLst/>
                  <a:latin typeface="Eurostile"/>
                  <a:cs typeface="Eurostile"/>
                </a:rPr>
                <a:t>Check Your Thinking</a:t>
              </a:r>
            </a:p>
            <a:p>
              <a:pPr marL="0" indent="0">
                <a:buFont typeface="Arial"/>
                <a:buNone/>
              </a:pPr>
              <a:r>
                <a:rPr lang="en-US" sz="1800" dirty="0" smtClean="0">
                  <a:effectLst/>
                  <a:latin typeface="Eurostile"/>
                  <a:cs typeface="Eurostile"/>
                </a:rPr>
                <a:t>Do your ideas: </a:t>
              </a:r>
            </a:p>
            <a:p>
              <a:pPr marL="168275" indent="-168275">
                <a:buClr>
                  <a:schemeClr val="accent2">
                    <a:lumMod val="75000"/>
                    <a:lumOff val="25000"/>
                  </a:schemeClr>
                </a:buClr>
              </a:pPr>
              <a:r>
                <a:rPr lang="en-US" sz="1800" dirty="0">
                  <a:effectLst/>
                  <a:latin typeface="Eurostile"/>
                  <a:cs typeface="Eurostile"/>
                </a:rPr>
                <a:t>f</a:t>
              </a:r>
              <a:r>
                <a:rPr lang="en-US" sz="1800" dirty="0" smtClean="0">
                  <a:effectLst/>
                  <a:latin typeface="Eurostile"/>
                  <a:cs typeface="Eurostile"/>
                </a:rPr>
                <a:t>ollow your personal and family </a:t>
              </a:r>
              <a:r>
                <a:rPr lang="en-US" sz="1800" b="1" dirty="0" smtClean="0">
                  <a:effectLst/>
                  <a:latin typeface="Eurostile"/>
                  <a:cs typeface="Eurostile"/>
                </a:rPr>
                <a:t>values</a:t>
              </a:r>
              <a:r>
                <a:rPr lang="en-US" sz="1800" dirty="0" smtClean="0">
                  <a:effectLst/>
                  <a:latin typeface="Eurostile"/>
                  <a:cs typeface="Eurostile"/>
                </a:rPr>
                <a:t>?</a:t>
              </a:r>
            </a:p>
            <a:p>
              <a:pPr marL="168275" indent="-168275">
                <a:buClr>
                  <a:schemeClr val="accent2">
                    <a:lumMod val="75000"/>
                    <a:lumOff val="25000"/>
                  </a:schemeClr>
                </a:buClr>
              </a:pPr>
              <a:r>
                <a:rPr lang="en-US" sz="1800" dirty="0">
                  <a:effectLst/>
                  <a:latin typeface="Eurostile"/>
                  <a:cs typeface="Eurostile"/>
                </a:rPr>
                <a:t>h</a:t>
              </a:r>
              <a:r>
                <a:rPr lang="en-US" sz="1800" dirty="0" smtClean="0">
                  <a:effectLst/>
                  <a:latin typeface="Eurostile"/>
                  <a:cs typeface="Eurostile"/>
                </a:rPr>
                <a:t>elp you stay </a:t>
              </a:r>
              <a:r>
                <a:rPr lang="en-US" sz="1800" b="1" dirty="0" smtClean="0">
                  <a:effectLst/>
                  <a:latin typeface="Eurostile"/>
                  <a:cs typeface="Eurostile"/>
                </a:rPr>
                <a:t>safe and healthy</a:t>
              </a:r>
              <a:r>
                <a:rPr lang="en-US" sz="1800" dirty="0" smtClean="0">
                  <a:effectLst/>
                  <a:latin typeface="Eurostile"/>
                  <a:cs typeface="Eurostile"/>
                </a:rPr>
                <a:t>?</a:t>
              </a:r>
            </a:p>
            <a:p>
              <a:pPr marL="168275" indent="-168275">
                <a:buClr>
                  <a:schemeClr val="accent2">
                    <a:lumMod val="75000"/>
                    <a:lumOff val="25000"/>
                  </a:schemeClr>
                </a:buClr>
              </a:pPr>
              <a:r>
                <a:rPr lang="en-US" sz="1800" dirty="0">
                  <a:effectLst/>
                  <a:latin typeface="Eurostile"/>
                  <a:cs typeface="Eurostile"/>
                </a:rPr>
                <a:t>f</a:t>
              </a:r>
              <a:r>
                <a:rPr lang="en-US" sz="1800" dirty="0" smtClean="0">
                  <a:effectLst/>
                  <a:latin typeface="Eurostile"/>
                  <a:cs typeface="Eurostile"/>
                </a:rPr>
                <a:t>ollow family, school, and community </a:t>
              </a:r>
              <a:r>
                <a:rPr lang="en-US" sz="1800" b="1" dirty="0" smtClean="0">
                  <a:effectLst/>
                  <a:latin typeface="Eurostile"/>
                  <a:cs typeface="Eurostile"/>
                </a:rPr>
                <a:t>rules</a:t>
              </a:r>
              <a:r>
                <a:rPr lang="en-US" sz="1800" dirty="0" smtClean="0">
                  <a:effectLst/>
                  <a:latin typeface="Eurostile"/>
                  <a:cs typeface="Eurostile"/>
                </a:rPr>
                <a:t>?</a:t>
              </a:r>
            </a:p>
            <a:p>
              <a:pPr marL="168275" indent="-168275">
                <a:buClr>
                  <a:schemeClr val="accent2">
                    <a:lumMod val="75000"/>
                    <a:lumOff val="25000"/>
                  </a:schemeClr>
                </a:buClr>
              </a:pPr>
              <a:r>
                <a:rPr lang="en-US" sz="1800" dirty="0">
                  <a:effectLst/>
                  <a:latin typeface="Eurostile"/>
                  <a:cs typeface="Eurostile"/>
                </a:rPr>
                <a:t>s</a:t>
              </a:r>
              <a:r>
                <a:rPr lang="en-US" sz="1800" dirty="0" smtClean="0">
                  <a:effectLst/>
                  <a:latin typeface="Eurostile"/>
                  <a:cs typeface="Eurostile"/>
                </a:rPr>
                <a:t>how </a:t>
              </a:r>
              <a:r>
                <a:rPr lang="en-US" sz="1800" b="1" dirty="0" smtClean="0">
                  <a:effectLst/>
                  <a:latin typeface="Eurostile"/>
                  <a:cs typeface="Eurostile"/>
                </a:rPr>
                <a:t>respect</a:t>
              </a:r>
              <a:r>
                <a:rPr lang="en-US" sz="1800" dirty="0" smtClean="0">
                  <a:effectLst/>
                  <a:latin typeface="Eurostile"/>
                  <a:cs typeface="Eurostile"/>
                </a:rPr>
                <a:t> for myself and others?</a:t>
              </a:r>
            </a:p>
            <a:p>
              <a:pPr marL="168275" indent="-168275">
                <a:buClr>
                  <a:schemeClr val="accent2">
                    <a:lumMod val="75000"/>
                    <a:lumOff val="25000"/>
                  </a:schemeClr>
                </a:buClr>
              </a:pPr>
              <a:r>
                <a:rPr lang="en-US" sz="1800" dirty="0">
                  <a:effectLst/>
                  <a:latin typeface="Eurostile"/>
                  <a:cs typeface="Eurostile"/>
                </a:rPr>
                <a:t>s</a:t>
              </a:r>
              <a:r>
                <a:rPr lang="en-US" sz="1800" dirty="0" smtClean="0">
                  <a:effectLst/>
                  <a:latin typeface="Eurostile"/>
                  <a:cs typeface="Eurostile"/>
                </a:rPr>
                <a:t>eem </a:t>
              </a:r>
              <a:r>
                <a:rPr lang="en-US" sz="1800" b="1" dirty="0" smtClean="0">
                  <a:effectLst/>
                  <a:latin typeface="Eurostile"/>
                  <a:cs typeface="Eurostile"/>
                </a:rPr>
                <a:t>realistic</a:t>
              </a:r>
              <a:r>
                <a:rPr lang="en-US" sz="1800" dirty="0" smtClean="0">
                  <a:effectLst/>
                  <a:latin typeface="Eurostile"/>
                  <a:cs typeface="Eurostile"/>
                </a:rPr>
                <a:t>? Could the idea work?</a:t>
              </a:r>
              <a:endParaRPr lang="en-US" sz="1800" dirty="0">
                <a:effectLst/>
                <a:latin typeface="Eurostile"/>
                <a:cs typeface="Eurostile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82720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have the remainder of today’s class and all of tomorrow’s class to prepare your presentation</a:t>
            </a:r>
          </a:p>
          <a:p>
            <a:r>
              <a:rPr lang="en-US" dirty="0" smtClean="0"/>
              <a:t>We will then have the presentations on the following two days.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034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435</Words>
  <Application>Microsoft Office PowerPoint</Application>
  <PresentationFormat>On-screen Show (4:3)</PresentationFormat>
  <Paragraphs>83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Opening Work</vt:lpstr>
      <vt:lpstr>PowerPoint Presentation</vt:lpstr>
      <vt:lpstr>Activity </vt:lpstr>
      <vt:lpstr>MASTER A SKILL</vt:lpstr>
      <vt:lpstr>PowerPoint Presentation</vt:lpstr>
      <vt:lpstr>PowerPoint Presentation</vt:lpstr>
      <vt:lpstr>Decision Making:  A Skill for Now and the Future</vt:lpstr>
      <vt:lpstr>Presentation</vt:lpstr>
      <vt:lpstr>Closure</vt:lpstr>
    </vt:vector>
  </TitlesOfParts>
  <Company>CMU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EMC Designer</dc:creator>
  <cp:lastModifiedBy>Heath Warmbein</cp:lastModifiedBy>
  <cp:revision>46</cp:revision>
  <dcterms:created xsi:type="dcterms:W3CDTF">2012-10-23T17:35:34Z</dcterms:created>
  <dcterms:modified xsi:type="dcterms:W3CDTF">2013-08-20T02:00:24Z</dcterms:modified>
</cp:coreProperties>
</file>