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handoutMasterIdLst>
    <p:handoutMasterId r:id="rId17"/>
  </p:handoutMasterIdLst>
  <p:sldIdLst>
    <p:sldId id="256" r:id="rId2"/>
    <p:sldId id="267" r:id="rId3"/>
    <p:sldId id="268" r:id="rId4"/>
    <p:sldId id="269" r:id="rId5"/>
    <p:sldId id="270" r:id="rId6"/>
    <p:sldId id="275" r:id="rId7"/>
    <p:sldId id="276" r:id="rId8"/>
    <p:sldId id="277" r:id="rId9"/>
    <p:sldId id="263" r:id="rId10"/>
    <p:sldId id="274" r:id="rId11"/>
    <p:sldId id="278" r:id="rId12"/>
    <p:sldId id="279" r:id="rId13"/>
    <p:sldId id="280" r:id="rId14"/>
    <p:sldId id="281" r:id="rId15"/>
    <p:sldId id="282" r:id="rId1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2F3B7D9-503A-814A-B007-BEE001D23AD6}" type="datetimeFigureOut">
              <a:rPr lang="en-US" smtClean="0"/>
              <a:t>9/19/2013</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B2C21089-AF43-F34E-9028-BA508BB5933D}" type="slidenum">
              <a:rPr lang="en-US" smtClean="0"/>
              <a:t>‹#›</a:t>
            </a:fld>
            <a:endParaRPr lang="en-US"/>
          </a:p>
        </p:txBody>
      </p:sp>
    </p:spTree>
    <p:extLst>
      <p:ext uri="{BB962C8B-B14F-4D97-AF65-F5344CB8AC3E}">
        <p14:creationId xmlns:p14="http://schemas.microsoft.com/office/powerpoint/2010/main" val="78028614"/>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A25EA0F-3ACD-9D42-8162-E4F5CCD61A28}" type="datetimeFigureOut">
              <a:rPr lang="en-US" smtClean="0"/>
              <a:t>9/19/2013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56179-AEDD-9E47-B268-250F7573A028}" type="slidenum">
              <a:rPr lang="en-US" smtClean="0"/>
              <a:t>‹#›</a:t>
            </a:fld>
            <a:endParaRPr lang="en-US"/>
          </a:p>
        </p:txBody>
      </p:sp>
    </p:spTree>
    <p:extLst>
      <p:ext uri="{BB962C8B-B14F-4D97-AF65-F5344CB8AC3E}">
        <p14:creationId xmlns:p14="http://schemas.microsoft.com/office/powerpoint/2010/main" val="38710708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A25EA0F-3ACD-9D42-8162-E4F5CCD61A28}" type="datetimeFigureOut">
              <a:rPr lang="en-US" smtClean="0"/>
              <a:t>9/19/2013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56179-AEDD-9E47-B268-250F7573A028}" type="slidenum">
              <a:rPr lang="en-US" smtClean="0"/>
              <a:t>‹#›</a:t>
            </a:fld>
            <a:endParaRPr lang="en-US"/>
          </a:p>
        </p:txBody>
      </p:sp>
    </p:spTree>
    <p:extLst>
      <p:ext uri="{BB962C8B-B14F-4D97-AF65-F5344CB8AC3E}">
        <p14:creationId xmlns:p14="http://schemas.microsoft.com/office/powerpoint/2010/main" val="42810431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A25EA0F-3ACD-9D42-8162-E4F5CCD61A28}" type="datetimeFigureOut">
              <a:rPr lang="en-US" smtClean="0"/>
              <a:t>9/19/2013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56179-AEDD-9E47-B268-250F7573A028}" type="slidenum">
              <a:rPr lang="en-US" smtClean="0"/>
              <a:t>‹#›</a:t>
            </a:fld>
            <a:endParaRPr lang="en-US"/>
          </a:p>
        </p:txBody>
      </p:sp>
    </p:spTree>
    <p:extLst>
      <p:ext uri="{BB962C8B-B14F-4D97-AF65-F5344CB8AC3E}">
        <p14:creationId xmlns:p14="http://schemas.microsoft.com/office/powerpoint/2010/main" val="20478921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A25EA0F-3ACD-9D42-8162-E4F5CCD61A28}" type="datetimeFigureOut">
              <a:rPr lang="en-US" smtClean="0"/>
              <a:t>9/19/2013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56179-AEDD-9E47-B268-250F7573A028}" type="slidenum">
              <a:rPr lang="en-US" smtClean="0"/>
              <a:t>‹#›</a:t>
            </a:fld>
            <a:endParaRPr lang="en-US"/>
          </a:p>
        </p:txBody>
      </p:sp>
    </p:spTree>
    <p:extLst>
      <p:ext uri="{BB962C8B-B14F-4D97-AF65-F5344CB8AC3E}">
        <p14:creationId xmlns:p14="http://schemas.microsoft.com/office/powerpoint/2010/main" val="13738579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A25EA0F-3ACD-9D42-8162-E4F5CCD61A28}" type="datetimeFigureOut">
              <a:rPr lang="en-US" smtClean="0"/>
              <a:t>9/19/2013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56179-AEDD-9E47-B268-250F7573A028}" type="slidenum">
              <a:rPr lang="en-US" smtClean="0"/>
              <a:t>‹#›</a:t>
            </a:fld>
            <a:endParaRPr lang="en-US"/>
          </a:p>
        </p:txBody>
      </p:sp>
    </p:spTree>
    <p:extLst>
      <p:ext uri="{BB962C8B-B14F-4D97-AF65-F5344CB8AC3E}">
        <p14:creationId xmlns:p14="http://schemas.microsoft.com/office/powerpoint/2010/main" val="42071421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A25EA0F-3ACD-9D42-8162-E4F5CCD61A28}" type="datetimeFigureOut">
              <a:rPr lang="en-US" smtClean="0"/>
              <a:t>9/19/2013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456179-AEDD-9E47-B268-250F7573A028}" type="slidenum">
              <a:rPr lang="en-US" smtClean="0"/>
              <a:t>‹#›</a:t>
            </a:fld>
            <a:endParaRPr lang="en-US"/>
          </a:p>
        </p:txBody>
      </p:sp>
    </p:spTree>
    <p:extLst>
      <p:ext uri="{BB962C8B-B14F-4D97-AF65-F5344CB8AC3E}">
        <p14:creationId xmlns:p14="http://schemas.microsoft.com/office/powerpoint/2010/main" val="39513116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A25EA0F-3ACD-9D42-8162-E4F5CCD61A28}" type="datetimeFigureOut">
              <a:rPr lang="en-US" smtClean="0"/>
              <a:t>9/19/2013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5456179-AEDD-9E47-B268-250F7573A028}" type="slidenum">
              <a:rPr lang="en-US" smtClean="0"/>
              <a:t>‹#›</a:t>
            </a:fld>
            <a:endParaRPr lang="en-US"/>
          </a:p>
        </p:txBody>
      </p:sp>
    </p:spTree>
    <p:extLst>
      <p:ext uri="{BB962C8B-B14F-4D97-AF65-F5344CB8AC3E}">
        <p14:creationId xmlns:p14="http://schemas.microsoft.com/office/powerpoint/2010/main" val="10267789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A25EA0F-3ACD-9D42-8162-E4F5CCD61A28}" type="datetimeFigureOut">
              <a:rPr lang="en-US" smtClean="0"/>
              <a:t>9/19/2013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5456179-AEDD-9E47-B268-250F7573A028}" type="slidenum">
              <a:rPr lang="en-US" smtClean="0"/>
              <a:t>‹#›</a:t>
            </a:fld>
            <a:endParaRPr lang="en-US"/>
          </a:p>
        </p:txBody>
      </p:sp>
    </p:spTree>
    <p:extLst>
      <p:ext uri="{BB962C8B-B14F-4D97-AF65-F5344CB8AC3E}">
        <p14:creationId xmlns:p14="http://schemas.microsoft.com/office/powerpoint/2010/main" val="718599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25EA0F-3ACD-9D42-8162-E4F5CCD61A28}" type="datetimeFigureOut">
              <a:rPr lang="en-US" smtClean="0"/>
              <a:t>9/19/2013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5456179-AEDD-9E47-B268-250F7573A028}" type="slidenum">
              <a:rPr lang="en-US" smtClean="0"/>
              <a:t>‹#›</a:t>
            </a:fld>
            <a:endParaRPr lang="en-US"/>
          </a:p>
        </p:txBody>
      </p:sp>
    </p:spTree>
    <p:extLst>
      <p:ext uri="{BB962C8B-B14F-4D97-AF65-F5344CB8AC3E}">
        <p14:creationId xmlns:p14="http://schemas.microsoft.com/office/powerpoint/2010/main" val="39802510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A25EA0F-3ACD-9D42-8162-E4F5CCD61A28}" type="datetimeFigureOut">
              <a:rPr lang="en-US" smtClean="0"/>
              <a:t>9/19/2013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456179-AEDD-9E47-B268-250F7573A028}" type="slidenum">
              <a:rPr lang="en-US" smtClean="0"/>
              <a:t>‹#›</a:t>
            </a:fld>
            <a:endParaRPr lang="en-US"/>
          </a:p>
        </p:txBody>
      </p:sp>
    </p:spTree>
    <p:extLst>
      <p:ext uri="{BB962C8B-B14F-4D97-AF65-F5344CB8AC3E}">
        <p14:creationId xmlns:p14="http://schemas.microsoft.com/office/powerpoint/2010/main" val="2666241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A25EA0F-3ACD-9D42-8162-E4F5CCD61A28}" type="datetimeFigureOut">
              <a:rPr lang="en-US" smtClean="0"/>
              <a:t>9/19/2013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456179-AEDD-9E47-B268-250F7573A028}" type="slidenum">
              <a:rPr lang="en-US" smtClean="0"/>
              <a:t>‹#›</a:t>
            </a:fld>
            <a:endParaRPr lang="en-US"/>
          </a:p>
        </p:txBody>
      </p:sp>
    </p:spTree>
    <p:extLst>
      <p:ext uri="{BB962C8B-B14F-4D97-AF65-F5344CB8AC3E}">
        <p14:creationId xmlns:p14="http://schemas.microsoft.com/office/powerpoint/2010/main" val="6464591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Background.jpg"/>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0" y="0"/>
            <a:ext cx="9217172" cy="6858000"/>
          </a:xfrm>
          <a:prstGeom prst="rect">
            <a:avLst/>
          </a:prstGeom>
        </p:spPr>
      </p:pic>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25EA0F-3ACD-9D42-8162-E4F5CCD61A28}" type="datetimeFigureOut">
              <a:rPr lang="en-US" smtClean="0"/>
              <a:t>9/19/2013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456179-AEDD-9E47-B268-250F7573A028}" type="slidenum">
              <a:rPr lang="en-US" smtClean="0"/>
              <a:t>‹#›</a:t>
            </a:fld>
            <a:endParaRPr lang="en-US"/>
          </a:p>
        </p:txBody>
      </p:sp>
    </p:spTree>
    <p:extLst>
      <p:ext uri="{BB962C8B-B14F-4D97-AF65-F5344CB8AC3E}">
        <p14:creationId xmlns:p14="http://schemas.microsoft.com/office/powerpoint/2010/main" val="27744216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7050088" y="128975"/>
            <a:ext cx="2057948" cy="6587649"/>
          </a:xfrm>
          <a:prstGeom prst="rect">
            <a:avLst/>
          </a:prstGeom>
          <a:solidFill>
            <a:schemeClr val="accent1"/>
          </a:solidFill>
          <a:effectLst>
            <a:outerShdw blurRad="50800" dist="38100" dir="10800000" algn="r"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 name="Subtitle 1"/>
          <p:cNvSpPr txBox="1">
            <a:spLocks/>
          </p:cNvSpPr>
          <p:nvPr/>
        </p:nvSpPr>
        <p:spPr>
          <a:xfrm>
            <a:off x="7079854" y="2371158"/>
            <a:ext cx="1981200" cy="1656832"/>
          </a:xfrm>
          <a:prstGeom prst="rect">
            <a:avLst/>
          </a:prstGeom>
        </p:spPr>
        <p:txBody>
          <a:bodyPr vert="horz" lIns="91440" tIns="45720" rIns="91440" bIns="45720" rtlCol="0">
            <a:normAutofit lnSpcReduction="10000"/>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l"/>
            <a:r>
              <a:rPr lang="en-US" sz="1800" dirty="0" smtClean="0">
                <a:solidFill>
                  <a:schemeClr val="bg1"/>
                </a:solidFill>
              </a:rPr>
              <a:t>Combining </a:t>
            </a:r>
            <a:br>
              <a:rPr lang="en-US" sz="1800" dirty="0" smtClean="0">
                <a:solidFill>
                  <a:schemeClr val="bg1"/>
                </a:solidFill>
              </a:rPr>
            </a:br>
            <a:r>
              <a:rPr lang="en-US" sz="1800" dirty="0" smtClean="0">
                <a:solidFill>
                  <a:schemeClr val="bg1"/>
                </a:solidFill>
              </a:rPr>
              <a:t>the Five Basic Communication Skills to Effectively Collaborate and Negotiate</a:t>
            </a:r>
            <a:endParaRPr lang="en-US" sz="1800" dirty="0">
              <a:solidFill>
                <a:schemeClr val="bg1"/>
              </a:solidFill>
            </a:endParaRPr>
          </a:p>
        </p:txBody>
      </p:sp>
      <p:sp>
        <p:nvSpPr>
          <p:cNvPr id="5" name="Title 2"/>
          <p:cNvSpPr txBox="1">
            <a:spLocks/>
          </p:cNvSpPr>
          <p:nvPr/>
        </p:nvSpPr>
        <p:spPr>
          <a:xfrm>
            <a:off x="625874" y="2052960"/>
            <a:ext cx="6324600" cy="1828800"/>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r"/>
            <a:r>
              <a:rPr lang="en-US" dirty="0" smtClean="0"/>
              <a:t>Unit 1</a:t>
            </a:r>
            <a:br>
              <a:rPr lang="en-US" dirty="0" smtClean="0"/>
            </a:br>
            <a:r>
              <a:rPr lang="en-US" dirty="0" smtClean="0"/>
              <a:t>Lesson 14</a:t>
            </a:r>
            <a:endParaRPr lang="en-US" dirty="0"/>
          </a:p>
        </p:txBody>
      </p:sp>
    </p:spTree>
    <p:extLst>
      <p:ext uri="{BB962C8B-B14F-4D97-AF65-F5344CB8AC3E}">
        <p14:creationId xmlns:p14="http://schemas.microsoft.com/office/powerpoint/2010/main" val="2591923332"/>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txBox="1">
            <a:spLocks/>
          </p:cNvSpPr>
          <p:nvPr/>
        </p:nvSpPr>
        <p:spPr>
          <a:xfrm>
            <a:off x="4256568" y="-135303"/>
            <a:ext cx="4960617" cy="1143000"/>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6000" dirty="0" smtClean="0">
                <a:solidFill>
                  <a:schemeClr val="bg1">
                    <a:lumMod val="85000"/>
                  </a:schemeClr>
                </a:solidFill>
                <a:latin typeface="Rockwell Extra Bold"/>
                <a:cs typeface="Rockwell Extra Bold"/>
              </a:rPr>
              <a:t>ADVOCACY</a:t>
            </a:r>
            <a:endParaRPr lang="en-US" sz="6000" dirty="0">
              <a:solidFill>
                <a:schemeClr val="bg1">
                  <a:lumMod val="85000"/>
                </a:schemeClr>
              </a:solidFill>
              <a:latin typeface="Rockwell Extra Bold"/>
              <a:cs typeface="Rockwell Extra Bold"/>
            </a:endParaRPr>
          </a:p>
        </p:txBody>
      </p:sp>
      <p:sp>
        <p:nvSpPr>
          <p:cNvPr id="7" name="Rectangle 6"/>
          <p:cNvSpPr/>
          <p:nvPr/>
        </p:nvSpPr>
        <p:spPr>
          <a:xfrm>
            <a:off x="-2480" y="0"/>
            <a:ext cx="9227093" cy="81850"/>
          </a:xfrm>
          <a:prstGeom prst="rect">
            <a:avLst/>
          </a:prstGeom>
          <a:solidFill>
            <a:schemeClr val="accent5">
              <a:lumMod val="5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357985" y="1520832"/>
            <a:ext cx="8551618" cy="4525963"/>
          </a:xfrm>
        </p:spPr>
        <p:txBody>
          <a:bodyPr>
            <a:normAutofit fontScale="85000" lnSpcReduction="20000"/>
          </a:bodyPr>
          <a:lstStyle/>
          <a:p>
            <a:pPr>
              <a:lnSpc>
                <a:spcPct val="140000"/>
              </a:lnSpc>
              <a:buClr>
                <a:schemeClr val="accent4"/>
              </a:buClr>
              <a:buFont typeface="Lucida Grande"/>
              <a:buChar char="‣"/>
            </a:pPr>
            <a:r>
              <a:rPr lang="en-US" sz="3100" dirty="0" smtClean="0"/>
              <a:t>Take a clear stand for a healthy choice. </a:t>
            </a:r>
          </a:p>
          <a:p>
            <a:pPr>
              <a:lnSpc>
                <a:spcPct val="140000"/>
              </a:lnSpc>
              <a:buClr>
                <a:schemeClr val="accent4"/>
              </a:buClr>
              <a:buFont typeface="Lucida Grande"/>
              <a:buChar char="‣"/>
            </a:pPr>
            <a:r>
              <a:rPr lang="en-US" sz="3100" dirty="0" smtClean="0"/>
              <a:t>Explain why the stand taken is good for health. </a:t>
            </a:r>
          </a:p>
          <a:p>
            <a:pPr>
              <a:lnSpc>
                <a:spcPct val="140000"/>
              </a:lnSpc>
              <a:buClr>
                <a:schemeClr val="accent4"/>
              </a:buClr>
              <a:buFont typeface="Lucida Grande"/>
              <a:buChar char="‣"/>
            </a:pPr>
            <a:r>
              <a:rPr lang="en-US" sz="3100" dirty="0" smtClean="0"/>
              <a:t>Use information to support the choice. </a:t>
            </a:r>
          </a:p>
          <a:p>
            <a:pPr>
              <a:lnSpc>
                <a:spcPct val="140000"/>
              </a:lnSpc>
              <a:buClr>
                <a:schemeClr val="accent4"/>
              </a:buClr>
              <a:buFont typeface="Lucida Grande"/>
              <a:buChar char="‣"/>
            </a:pPr>
            <a:r>
              <a:rPr lang="en-US" sz="3100" dirty="0" smtClean="0"/>
              <a:t>Show awareness of the audience for the message</a:t>
            </a:r>
            <a:r>
              <a:rPr lang="en-US" sz="3100" dirty="0" smtClean="0"/>
              <a:t>.</a:t>
            </a:r>
          </a:p>
          <a:p>
            <a:pPr lvl="1">
              <a:lnSpc>
                <a:spcPct val="140000"/>
              </a:lnSpc>
              <a:buClr>
                <a:schemeClr val="accent4"/>
              </a:buClr>
              <a:buFont typeface="Lucida Grande"/>
              <a:buChar char="‣"/>
            </a:pPr>
            <a:r>
              <a:rPr lang="en-US" sz="2700" dirty="0" smtClean="0"/>
              <a:t>Who do you need to talk with to advocate?</a:t>
            </a:r>
          </a:p>
          <a:p>
            <a:pPr lvl="1">
              <a:lnSpc>
                <a:spcPct val="140000"/>
              </a:lnSpc>
              <a:buClr>
                <a:schemeClr val="accent4"/>
              </a:buClr>
              <a:buFont typeface="Lucida Grande"/>
              <a:buChar char="‣"/>
            </a:pPr>
            <a:r>
              <a:rPr lang="en-US" sz="2700" dirty="0" smtClean="0"/>
              <a:t>How would we influence them? </a:t>
            </a:r>
            <a:endParaRPr lang="en-US" sz="2700" dirty="0" smtClean="0"/>
          </a:p>
          <a:p>
            <a:pPr>
              <a:lnSpc>
                <a:spcPct val="140000"/>
              </a:lnSpc>
              <a:buClr>
                <a:schemeClr val="accent4"/>
              </a:buClr>
              <a:buFont typeface="Lucida Grande"/>
              <a:buChar char="‣"/>
            </a:pPr>
            <a:r>
              <a:rPr lang="en-US" sz="3100" dirty="0" smtClean="0"/>
              <a:t>Be persuasive. </a:t>
            </a:r>
          </a:p>
          <a:p>
            <a:pPr>
              <a:lnSpc>
                <a:spcPct val="140000"/>
              </a:lnSpc>
              <a:buClr>
                <a:schemeClr val="accent4"/>
              </a:buClr>
              <a:buFont typeface="Lucida Grande"/>
              <a:buChar char="‣"/>
            </a:pPr>
            <a:r>
              <a:rPr lang="en-US" sz="3100" dirty="0" smtClean="0"/>
              <a:t>Show conviction about the message. </a:t>
            </a:r>
            <a:endParaRPr lang="en-US" sz="3100" dirty="0"/>
          </a:p>
        </p:txBody>
      </p:sp>
      <p:sp>
        <p:nvSpPr>
          <p:cNvPr id="4" name="Rectangle 3"/>
          <p:cNvSpPr/>
          <p:nvPr/>
        </p:nvSpPr>
        <p:spPr>
          <a:xfrm>
            <a:off x="-2480" y="6627333"/>
            <a:ext cx="9227093" cy="240588"/>
          </a:xfrm>
          <a:prstGeom prst="rect">
            <a:avLst/>
          </a:prstGeom>
          <a:solidFill>
            <a:schemeClr val="accent5">
              <a:lumMod val="5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Rectangle 4"/>
          <p:cNvSpPr/>
          <p:nvPr/>
        </p:nvSpPr>
        <p:spPr>
          <a:xfrm>
            <a:off x="-2480" y="6022142"/>
            <a:ext cx="9227093" cy="538224"/>
          </a:xfrm>
          <a:prstGeom prst="rect">
            <a:avLst/>
          </a:prstGeom>
          <a:solidFill>
            <a:schemeClr val="accent5">
              <a:lumMod val="5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Rectangle 5"/>
          <p:cNvSpPr/>
          <p:nvPr/>
        </p:nvSpPr>
        <p:spPr>
          <a:xfrm>
            <a:off x="-2480" y="1121090"/>
            <a:ext cx="9227093" cy="240588"/>
          </a:xfrm>
          <a:prstGeom prst="rect">
            <a:avLst/>
          </a:prstGeom>
          <a:solidFill>
            <a:schemeClr val="accent5">
              <a:lumMod val="5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Title 1"/>
          <p:cNvSpPr txBox="1">
            <a:spLocks/>
          </p:cNvSpPr>
          <p:nvPr/>
        </p:nvSpPr>
        <p:spPr>
          <a:xfrm>
            <a:off x="0" y="81850"/>
            <a:ext cx="4960617" cy="1143000"/>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6000" dirty="0" smtClean="0">
                <a:solidFill>
                  <a:schemeClr val="bg1">
                    <a:lumMod val="85000"/>
                  </a:schemeClr>
                </a:solidFill>
                <a:latin typeface="Rockwell Extra Bold"/>
                <a:cs typeface="Rockwell Extra Bold"/>
              </a:rPr>
              <a:t>ADVOCACY</a:t>
            </a:r>
            <a:endParaRPr lang="en-US" sz="6000" dirty="0">
              <a:solidFill>
                <a:schemeClr val="bg1">
                  <a:lumMod val="85000"/>
                </a:schemeClr>
              </a:solidFill>
              <a:latin typeface="Rockwell Extra Bold"/>
              <a:cs typeface="Rockwell Extra Bold"/>
            </a:endParaRPr>
          </a:p>
        </p:txBody>
      </p:sp>
      <p:sp>
        <p:nvSpPr>
          <p:cNvPr id="2" name="Title 1"/>
          <p:cNvSpPr>
            <a:spLocks noGrp="1"/>
          </p:cNvSpPr>
          <p:nvPr>
            <p:ph type="title"/>
          </p:nvPr>
        </p:nvSpPr>
        <p:spPr>
          <a:xfrm>
            <a:off x="2130758" y="3593"/>
            <a:ext cx="4960617" cy="1143000"/>
          </a:xfrm>
        </p:spPr>
        <p:txBody>
          <a:bodyPr>
            <a:normAutofit/>
          </a:bodyPr>
          <a:lstStyle/>
          <a:p>
            <a:r>
              <a:rPr lang="en-US" sz="6000" dirty="0" smtClean="0">
                <a:effectLst>
                  <a:outerShdw blurRad="63500" sx="102000" sy="102000" algn="ctr" rotWithShape="0">
                    <a:prstClr val="black">
                      <a:alpha val="40000"/>
                    </a:prstClr>
                  </a:outerShdw>
                </a:effectLst>
                <a:latin typeface="Rockwell Extra Bold"/>
                <a:cs typeface="Rockwell Extra Bold"/>
              </a:rPr>
              <a:t>ADVOCACY</a:t>
            </a:r>
            <a:endParaRPr lang="en-US" sz="6000" dirty="0">
              <a:effectLst>
                <a:outerShdw blurRad="63500" sx="102000" sy="102000" algn="ctr" rotWithShape="0">
                  <a:prstClr val="black">
                    <a:alpha val="40000"/>
                  </a:prstClr>
                </a:outerShdw>
              </a:effectLst>
              <a:latin typeface="Rockwell Extra Bold"/>
              <a:cs typeface="Rockwell Extra Bold"/>
            </a:endParaRPr>
          </a:p>
        </p:txBody>
      </p:sp>
      <p:pic>
        <p:nvPicPr>
          <p:cNvPr id="12" name="Picture 11" descr="Leaf-Button.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47205" y="5038707"/>
            <a:ext cx="2022837" cy="1966869"/>
          </a:xfrm>
          <a:prstGeom prst="rect">
            <a:avLst/>
          </a:prstGeom>
        </p:spPr>
      </p:pic>
      <p:pic>
        <p:nvPicPr>
          <p:cNvPr id="13" name="Picture 12" descr="Envelopes-and-Letters.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20698460">
            <a:off x="6332367" y="5502240"/>
            <a:ext cx="1829676" cy="1336834"/>
          </a:xfrm>
          <a:prstGeom prst="rect">
            <a:avLst/>
          </a:prstGeom>
        </p:spPr>
      </p:pic>
      <p:pic>
        <p:nvPicPr>
          <p:cNvPr id="14" name="Picture 13" descr="Awarness-Ribbon.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949119">
            <a:off x="7512015" y="147023"/>
            <a:ext cx="1305933" cy="2124319"/>
          </a:xfrm>
          <a:prstGeom prst="rect">
            <a:avLst/>
          </a:prstGeom>
        </p:spPr>
      </p:pic>
    </p:spTree>
    <p:extLst>
      <p:ext uri="{BB962C8B-B14F-4D97-AF65-F5344CB8AC3E}">
        <p14:creationId xmlns:p14="http://schemas.microsoft.com/office/powerpoint/2010/main" val="3066407122"/>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xmlns:p14="http://schemas.microsoft.com/office/powerpoint/2010/main" spd="slow">
        <p:checker/>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Advocacy Project</a:t>
            </a:r>
            <a:endParaRPr lang="en-US" dirty="0"/>
          </a:p>
        </p:txBody>
      </p:sp>
      <p:sp>
        <p:nvSpPr>
          <p:cNvPr id="3" name="Content Placeholder 2"/>
          <p:cNvSpPr>
            <a:spLocks noGrp="1"/>
          </p:cNvSpPr>
          <p:nvPr>
            <p:ph idx="1"/>
          </p:nvPr>
        </p:nvSpPr>
        <p:spPr/>
        <p:txBody>
          <a:bodyPr/>
          <a:lstStyle/>
          <a:p>
            <a:r>
              <a:rPr lang="en-US" dirty="0" smtClean="0"/>
              <a:t>Divide into groups of 5.  </a:t>
            </a:r>
          </a:p>
          <a:p>
            <a:r>
              <a:rPr lang="en-US" dirty="0" smtClean="0"/>
              <a:t>Assign a leader, spokesperson, and recorder</a:t>
            </a:r>
          </a:p>
          <a:p>
            <a:r>
              <a:rPr lang="en-US" dirty="0" smtClean="0"/>
              <a:t>Plan an advocacy project (provide handouts)</a:t>
            </a:r>
          </a:p>
        </p:txBody>
      </p:sp>
    </p:spTree>
    <p:extLst>
      <p:ext uri="{BB962C8B-B14F-4D97-AF65-F5344CB8AC3E}">
        <p14:creationId xmlns:p14="http://schemas.microsoft.com/office/powerpoint/2010/main" val="24739130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Advocacy Topics/ Projects</a:t>
            </a:r>
            <a:endParaRPr lang="en-US" dirty="0"/>
          </a:p>
        </p:txBody>
      </p:sp>
      <p:sp>
        <p:nvSpPr>
          <p:cNvPr id="3" name="Content Placeholder 2"/>
          <p:cNvSpPr>
            <a:spLocks noGrp="1"/>
          </p:cNvSpPr>
          <p:nvPr>
            <p:ph sz="half" idx="1"/>
          </p:nvPr>
        </p:nvSpPr>
        <p:spPr/>
        <p:txBody>
          <a:bodyPr>
            <a:normAutofit fontScale="77500" lnSpcReduction="20000"/>
          </a:bodyPr>
          <a:lstStyle/>
          <a:p>
            <a:r>
              <a:rPr lang="en-US" dirty="0" smtClean="0"/>
              <a:t>Advocate for a salad bar in the cafeteria</a:t>
            </a:r>
          </a:p>
          <a:p>
            <a:r>
              <a:rPr lang="en-US" dirty="0" smtClean="0"/>
              <a:t>Advocate for the construction of “complete streets” in the community</a:t>
            </a:r>
            <a:r>
              <a:rPr lang="en-US" dirty="0"/>
              <a:t> </a:t>
            </a:r>
            <a:r>
              <a:rPr lang="en-US" dirty="0" smtClean="0"/>
              <a:t>(streets where there are accommodations for bicyclists, walkers, and automobiles)</a:t>
            </a:r>
          </a:p>
          <a:p>
            <a:r>
              <a:rPr lang="en-US" dirty="0" smtClean="0"/>
              <a:t>Advocate for after school classes on stress management</a:t>
            </a:r>
          </a:p>
          <a:p>
            <a:r>
              <a:rPr lang="en-US" dirty="0" smtClean="0"/>
              <a:t>Advocate for the reduction of bullying in school</a:t>
            </a:r>
          </a:p>
          <a:p>
            <a:r>
              <a:rPr lang="en-US" dirty="0" smtClean="0"/>
              <a:t>Advocate for air conditioning in school</a:t>
            </a:r>
          </a:p>
        </p:txBody>
      </p:sp>
      <p:sp>
        <p:nvSpPr>
          <p:cNvPr id="4" name="Content Placeholder 3"/>
          <p:cNvSpPr>
            <a:spLocks noGrp="1"/>
          </p:cNvSpPr>
          <p:nvPr>
            <p:ph sz="half" idx="2"/>
          </p:nvPr>
        </p:nvSpPr>
        <p:spPr/>
        <p:txBody>
          <a:bodyPr>
            <a:normAutofit fontScale="77500" lnSpcReduction="20000"/>
          </a:bodyPr>
          <a:lstStyle/>
          <a:p>
            <a:r>
              <a:rPr lang="en-US" dirty="0" smtClean="0"/>
              <a:t>Advocate for year round school</a:t>
            </a:r>
          </a:p>
          <a:p>
            <a:r>
              <a:rPr lang="en-US" dirty="0" smtClean="0"/>
              <a:t>Advocate for an open or closed campus for lunch</a:t>
            </a:r>
          </a:p>
          <a:p>
            <a:r>
              <a:rPr lang="en-US" dirty="0" smtClean="0"/>
              <a:t>Advocate for more physical activity opportunities in the school day</a:t>
            </a:r>
          </a:p>
          <a:p>
            <a:r>
              <a:rPr lang="en-US" dirty="0" smtClean="0"/>
              <a:t>Advocate for more availability of technology in the school</a:t>
            </a:r>
          </a:p>
          <a:p>
            <a:r>
              <a:rPr lang="en-US" dirty="0" smtClean="0"/>
              <a:t>Advocate for mobile phone use in the classroom</a:t>
            </a:r>
          </a:p>
          <a:p>
            <a:r>
              <a:rPr lang="en-US" dirty="0" smtClean="0"/>
              <a:t>  Advocate for the formation of a support group in your school</a:t>
            </a:r>
          </a:p>
        </p:txBody>
      </p:sp>
    </p:spTree>
    <p:extLst>
      <p:ext uri="{BB962C8B-B14F-4D97-AF65-F5344CB8AC3E}">
        <p14:creationId xmlns:p14="http://schemas.microsoft.com/office/powerpoint/2010/main" val="19950304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Individual Paper</a:t>
            </a:r>
            <a:endParaRPr lang="en-US" dirty="0"/>
          </a:p>
        </p:txBody>
      </p:sp>
      <p:sp>
        <p:nvSpPr>
          <p:cNvPr id="3" name="Content Placeholder 2"/>
          <p:cNvSpPr>
            <a:spLocks noGrp="1"/>
          </p:cNvSpPr>
          <p:nvPr>
            <p:ph idx="1"/>
          </p:nvPr>
        </p:nvSpPr>
        <p:spPr/>
        <p:txBody>
          <a:bodyPr/>
          <a:lstStyle/>
          <a:p>
            <a:r>
              <a:rPr lang="en-US" dirty="0" smtClean="0"/>
              <a:t>You will be responsible for an individual paper.  Respond to the questions at the bottom of your handout.  The individual paper will be completed outside of class and will be due Friday 9/27/2013.</a:t>
            </a:r>
            <a:endParaRPr lang="en-US" dirty="0"/>
          </a:p>
        </p:txBody>
      </p:sp>
    </p:spTree>
    <p:extLst>
      <p:ext uri="{BB962C8B-B14F-4D97-AF65-F5344CB8AC3E}">
        <p14:creationId xmlns:p14="http://schemas.microsoft.com/office/powerpoint/2010/main" val="24952365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Closure </a:t>
            </a:r>
            <a:endParaRPr lang="en-US" dirty="0"/>
          </a:p>
        </p:txBody>
      </p:sp>
      <p:sp>
        <p:nvSpPr>
          <p:cNvPr id="3" name="Content Placeholder 2"/>
          <p:cNvSpPr>
            <a:spLocks noGrp="1"/>
          </p:cNvSpPr>
          <p:nvPr>
            <p:ph idx="1"/>
          </p:nvPr>
        </p:nvSpPr>
        <p:spPr/>
        <p:txBody>
          <a:bodyPr/>
          <a:lstStyle/>
          <a:p>
            <a:r>
              <a:rPr lang="en-US" dirty="0" smtClean="0"/>
              <a:t>Raise your hand if you or someone in your group used a communication skill.</a:t>
            </a:r>
            <a:endParaRPr lang="en-US" dirty="0"/>
          </a:p>
        </p:txBody>
      </p:sp>
    </p:spTree>
    <p:extLst>
      <p:ext uri="{BB962C8B-B14F-4D97-AF65-F5344CB8AC3E}">
        <p14:creationId xmlns:p14="http://schemas.microsoft.com/office/powerpoint/2010/main" val="48453777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Reflection Question</a:t>
            </a:r>
            <a:endParaRPr lang="en-US" dirty="0"/>
          </a:p>
        </p:txBody>
      </p:sp>
      <p:sp>
        <p:nvSpPr>
          <p:cNvPr id="3" name="Content Placeholder 2"/>
          <p:cNvSpPr>
            <a:spLocks noGrp="1"/>
          </p:cNvSpPr>
          <p:nvPr>
            <p:ph idx="1"/>
          </p:nvPr>
        </p:nvSpPr>
        <p:spPr/>
        <p:txBody>
          <a:bodyPr/>
          <a:lstStyle/>
          <a:p>
            <a:r>
              <a:rPr lang="en-US" dirty="0" smtClean="0"/>
              <a:t>When do you see collaboration and/or negotiation being used among your friends or other peers? What are the benefits?</a:t>
            </a:r>
            <a:endParaRPr lang="en-US" dirty="0"/>
          </a:p>
        </p:txBody>
      </p:sp>
    </p:spTree>
    <p:extLst>
      <p:ext uri="{BB962C8B-B14F-4D97-AF65-F5344CB8AC3E}">
        <p14:creationId xmlns:p14="http://schemas.microsoft.com/office/powerpoint/2010/main" val="11385096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71542" y="59526"/>
            <a:ext cx="9072458" cy="6726545"/>
          </a:xfrm>
          <a:prstGeom prst="rect">
            <a:avLst/>
          </a:prstGeom>
          <a:noFill/>
          <a:ln w="19050" cmpd="sng"/>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6200000">
            <a:off x="-2087241" y="2899299"/>
            <a:ext cx="5599478" cy="1143000"/>
          </a:xfrm>
        </p:spPr>
        <p:txBody>
          <a:bodyPr>
            <a:normAutofit/>
          </a:bodyPr>
          <a:lstStyle/>
          <a:p>
            <a:r>
              <a:rPr lang="en-US" sz="6600" dirty="0" smtClean="0">
                <a:solidFill>
                  <a:schemeClr val="bg1">
                    <a:lumMod val="65000"/>
                  </a:schemeClr>
                </a:solidFill>
                <a:latin typeface="Impact"/>
                <a:cs typeface="Impact"/>
              </a:rPr>
              <a:t>COLLABORATION</a:t>
            </a:r>
            <a:endParaRPr lang="en-US" sz="6600" dirty="0">
              <a:solidFill>
                <a:schemeClr val="bg1">
                  <a:lumMod val="65000"/>
                </a:schemeClr>
              </a:solidFill>
              <a:latin typeface="Impact"/>
              <a:cs typeface="Impact"/>
            </a:endParaRPr>
          </a:p>
        </p:txBody>
      </p:sp>
      <p:sp>
        <p:nvSpPr>
          <p:cNvPr id="4" name="Title 1"/>
          <p:cNvSpPr txBox="1">
            <a:spLocks/>
          </p:cNvSpPr>
          <p:nvPr/>
        </p:nvSpPr>
        <p:spPr>
          <a:xfrm rot="16200000">
            <a:off x="-2063827" y="2873121"/>
            <a:ext cx="5599478" cy="1143000"/>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6600" smtClean="0">
                <a:solidFill>
                  <a:schemeClr val="bg1"/>
                </a:solidFill>
                <a:latin typeface="Impact"/>
                <a:cs typeface="Impact"/>
              </a:rPr>
              <a:t>COLLABORATION</a:t>
            </a:r>
            <a:endParaRPr lang="en-US" sz="6600" dirty="0">
              <a:solidFill>
                <a:schemeClr val="bg1"/>
              </a:solidFill>
              <a:latin typeface="Impact"/>
              <a:cs typeface="Impact"/>
            </a:endParaRPr>
          </a:p>
        </p:txBody>
      </p:sp>
      <p:sp>
        <p:nvSpPr>
          <p:cNvPr id="5" name="Title 1"/>
          <p:cNvSpPr txBox="1">
            <a:spLocks/>
          </p:cNvSpPr>
          <p:nvPr/>
        </p:nvSpPr>
        <p:spPr>
          <a:xfrm rot="16200000">
            <a:off x="-2043983" y="2843358"/>
            <a:ext cx="5599478" cy="1143000"/>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6600" smtClean="0">
                <a:latin typeface="Impact"/>
                <a:cs typeface="Impact"/>
              </a:rPr>
              <a:t>COLLABORATION</a:t>
            </a:r>
            <a:endParaRPr lang="en-US" sz="6600" dirty="0">
              <a:latin typeface="Impact"/>
              <a:cs typeface="Impact"/>
            </a:endParaRPr>
          </a:p>
        </p:txBody>
      </p:sp>
      <p:sp>
        <p:nvSpPr>
          <p:cNvPr id="6" name="Oval 5"/>
          <p:cNvSpPr/>
          <p:nvPr/>
        </p:nvSpPr>
        <p:spPr>
          <a:xfrm>
            <a:off x="1408868" y="347241"/>
            <a:ext cx="45719" cy="6151117"/>
          </a:xfrm>
          <a:prstGeom prst="ellipse">
            <a:avLst/>
          </a:prstGeom>
          <a:gradFill flip="none" rotWithShape="1">
            <a:gsLst>
              <a:gs pos="35000">
                <a:schemeClr val="dk1">
                  <a:tint val="100000"/>
                  <a:shade val="100000"/>
                  <a:satMod val="130000"/>
                </a:schemeClr>
              </a:gs>
              <a:gs pos="0">
                <a:schemeClr val="dk1">
                  <a:tint val="50000"/>
                  <a:shade val="100000"/>
                  <a:satMod val="350000"/>
                </a:schemeClr>
              </a:gs>
            </a:gsLst>
            <a:path path="circle">
              <a:fillToRect l="50000" t="50000" r="50000" b="50000"/>
            </a:path>
            <a:tileRect/>
          </a:gradFill>
          <a:ln>
            <a:noFill/>
          </a:ln>
        </p:spPr>
        <p:style>
          <a:lnRef idx="1">
            <a:schemeClr val="dk1"/>
          </a:lnRef>
          <a:fillRef idx="3">
            <a:schemeClr val="dk1"/>
          </a:fillRef>
          <a:effectRef idx="2">
            <a:schemeClr val="dk1"/>
          </a:effectRef>
          <a:fontRef idx="minor">
            <a:schemeClr val="lt1"/>
          </a:fontRef>
        </p:style>
        <p:txBody>
          <a:bodyPr rtlCol="0" anchor="ctr"/>
          <a:lstStyle/>
          <a:p>
            <a:pPr algn="ctr"/>
            <a:endParaRPr lang="en-US"/>
          </a:p>
        </p:txBody>
      </p:sp>
      <p:sp>
        <p:nvSpPr>
          <p:cNvPr id="7" name="Rectangle 6"/>
          <p:cNvSpPr/>
          <p:nvPr/>
        </p:nvSpPr>
        <p:spPr>
          <a:xfrm>
            <a:off x="0" y="119054"/>
            <a:ext cx="164411" cy="6607491"/>
          </a:xfrm>
          <a:prstGeom prst="rect">
            <a:avLst/>
          </a:prstGeom>
          <a:solidFill>
            <a:schemeClr val="tx1">
              <a:lumMod val="50000"/>
              <a:lumOff val="50000"/>
              <a:alpha val="64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39" name="Group 38"/>
          <p:cNvGrpSpPr/>
          <p:nvPr/>
        </p:nvGrpSpPr>
        <p:grpSpPr>
          <a:xfrm>
            <a:off x="4901287" y="2811273"/>
            <a:ext cx="3853159" cy="3667241"/>
            <a:chOff x="4901287" y="2811273"/>
            <a:chExt cx="3853159" cy="3667241"/>
          </a:xfrm>
        </p:grpSpPr>
        <p:sp>
          <p:nvSpPr>
            <p:cNvPr id="14" name="Rectangle 13"/>
            <p:cNvSpPr/>
            <p:nvPr/>
          </p:nvSpPr>
          <p:spPr>
            <a:xfrm>
              <a:off x="4901287" y="3115241"/>
              <a:ext cx="3690837" cy="3363273"/>
            </a:xfrm>
            <a:prstGeom prst="rect">
              <a:avLst/>
            </a:prstGeom>
            <a:solidFill>
              <a:schemeClr val="bg1">
                <a:lumMod val="6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Rectangle 14"/>
            <p:cNvSpPr/>
            <p:nvPr/>
          </p:nvSpPr>
          <p:spPr>
            <a:xfrm>
              <a:off x="4980663" y="2944271"/>
              <a:ext cx="3690837" cy="346479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Rectangle 15"/>
            <p:cNvSpPr/>
            <p:nvPr/>
          </p:nvSpPr>
          <p:spPr>
            <a:xfrm>
              <a:off x="5063609" y="2811273"/>
              <a:ext cx="3690837" cy="3512455"/>
            </a:xfrm>
            <a:prstGeom prst="rect">
              <a:avLst/>
            </a:prstGeom>
            <a:solidFill>
              <a:srgbClr val="FFFFFF"/>
            </a:solidFill>
            <a:ln w="38100" cmpd="sng">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17" name="Left Arrow 16"/>
          <p:cNvSpPr/>
          <p:nvPr/>
        </p:nvSpPr>
        <p:spPr>
          <a:xfrm flipH="1">
            <a:off x="2003629" y="5532448"/>
            <a:ext cx="2312268" cy="1045355"/>
          </a:xfrm>
          <a:prstGeom prst="leftArrow">
            <a:avLst/>
          </a:prstGeom>
          <a:solidFill>
            <a:schemeClr val="tx1"/>
          </a:solidFill>
          <a:ln w="12700" cmpd="sng">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Goal Setting Skills</a:t>
            </a:r>
            <a:endParaRPr lang="en-US" dirty="0"/>
          </a:p>
        </p:txBody>
      </p:sp>
      <p:sp>
        <p:nvSpPr>
          <p:cNvPr id="28" name="TextBox 27"/>
          <p:cNvSpPr txBox="1"/>
          <p:nvPr/>
        </p:nvSpPr>
        <p:spPr>
          <a:xfrm>
            <a:off x="5222361" y="2993878"/>
            <a:ext cx="3597969" cy="3139321"/>
          </a:xfrm>
          <a:prstGeom prst="rect">
            <a:avLst/>
          </a:prstGeom>
          <a:noFill/>
        </p:spPr>
        <p:txBody>
          <a:bodyPr wrap="square" rtlCol="0">
            <a:spAutoFit/>
          </a:bodyPr>
          <a:lstStyle/>
          <a:p>
            <a:pPr lvl="0"/>
            <a:r>
              <a:rPr lang="en-US" sz="2200" b="1" dirty="0">
                <a:solidFill>
                  <a:schemeClr val="accent2">
                    <a:lumMod val="90000"/>
                    <a:lumOff val="10000"/>
                  </a:schemeClr>
                </a:solidFill>
                <a:latin typeface="Arial"/>
                <a:cs typeface="Arial"/>
              </a:rPr>
              <a:t>Collaboration: </a:t>
            </a:r>
            <a:r>
              <a:rPr lang="en-US" sz="2200" i="1" dirty="0" smtClean="0">
                <a:latin typeface="Arial"/>
                <a:cs typeface="Arial"/>
              </a:rPr>
              <a:t>working </a:t>
            </a:r>
            <a:r>
              <a:rPr lang="en-US" sz="2200" i="1" dirty="0">
                <a:latin typeface="Arial"/>
                <a:cs typeface="Arial"/>
              </a:rPr>
              <a:t>with others </a:t>
            </a:r>
            <a:r>
              <a:rPr lang="en-US" sz="2200" i="1" dirty="0" smtClean="0">
                <a:latin typeface="Arial"/>
                <a:cs typeface="Arial"/>
              </a:rPr>
              <a:t>to </a:t>
            </a:r>
            <a:r>
              <a:rPr lang="en-US" sz="2200" i="1" dirty="0">
                <a:latin typeface="Arial"/>
                <a:cs typeface="Arial"/>
              </a:rPr>
              <a:t>achieve </a:t>
            </a:r>
            <a:r>
              <a:rPr lang="en-US" sz="2200" i="1" dirty="0" smtClean="0">
                <a:latin typeface="Arial"/>
                <a:cs typeface="Arial"/>
              </a:rPr>
              <a:t>a </a:t>
            </a:r>
            <a:r>
              <a:rPr lang="en-US" sz="2200" i="1" dirty="0">
                <a:latin typeface="Arial"/>
                <a:cs typeface="Arial"/>
              </a:rPr>
              <a:t>goal by stating your ideas and opinions assertively, responding to emotions appropriately, asking effective questions, refusing if needed, </a:t>
            </a:r>
            <a:r>
              <a:rPr lang="en-US" sz="2200" i="1" dirty="0" smtClean="0">
                <a:latin typeface="Arial"/>
                <a:cs typeface="Arial"/>
              </a:rPr>
              <a:t/>
            </a:r>
            <a:br>
              <a:rPr lang="en-US" sz="2200" i="1" dirty="0" smtClean="0">
                <a:latin typeface="Arial"/>
                <a:cs typeface="Arial"/>
              </a:rPr>
            </a:br>
            <a:r>
              <a:rPr lang="en-US" sz="2200" i="1" dirty="0" smtClean="0">
                <a:latin typeface="Arial"/>
                <a:cs typeface="Arial"/>
              </a:rPr>
              <a:t>and </a:t>
            </a:r>
            <a:r>
              <a:rPr lang="en-US" sz="2200" i="1" dirty="0">
                <a:latin typeface="Arial"/>
                <a:cs typeface="Arial"/>
              </a:rPr>
              <a:t>listening to </a:t>
            </a:r>
            <a:r>
              <a:rPr lang="en-US" sz="2200" i="1" dirty="0" smtClean="0">
                <a:latin typeface="Arial"/>
                <a:cs typeface="Arial"/>
              </a:rPr>
              <a:t>others </a:t>
            </a:r>
            <a:endParaRPr lang="en-US" sz="2200" dirty="0">
              <a:latin typeface="Arial"/>
              <a:cs typeface="Arial"/>
            </a:endParaRPr>
          </a:p>
        </p:txBody>
      </p:sp>
      <p:grpSp>
        <p:nvGrpSpPr>
          <p:cNvPr id="34" name="Group 33"/>
          <p:cNvGrpSpPr/>
          <p:nvPr/>
        </p:nvGrpSpPr>
        <p:grpSpPr>
          <a:xfrm>
            <a:off x="1914869" y="3737067"/>
            <a:ext cx="2856119" cy="1607300"/>
            <a:chOff x="1914869" y="3737067"/>
            <a:chExt cx="2856119" cy="1607300"/>
          </a:xfrm>
        </p:grpSpPr>
        <p:sp>
          <p:nvSpPr>
            <p:cNvPr id="24" name="Right Arrow 23"/>
            <p:cNvSpPr/>
            <p:nvPr/>
          </p:nvSpPr>
          <p:spPr>
            <a:xfrm>
              <a:off x="2991429" y="4341265"/>
              <a:ext cx="1779559" cy="525821"/>
            </a:xfrm>
            <a:prstGeom prst="rightArrow">
              <a:avLst/>
            </a:prstGeom>
            <a:solidFill>
              <a:schemeClr val="tx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Oval 10"/>
            <p:cNvSpPr/>
            <p:nvPr/>
          </p:nvSpPr>
          <p:spPr>
            <a:xfrm>
              <a:off x="1914869" y="3737067"/>
              <a:ext cx="1607300" cy="1607300"/>
            </a:xfrm>
            <a:prstGeom prst="ellipse">
              <a:avLst/>
            </a:prstGeom>
            <a:solidFill>
              <a:srgbClr val="000000"/>
            </a:solidFill>
            <a:ln w="12700" cmpd="sng">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 name="Oval 19"/>
            <p:cNvSpPr/>
            <p:nvPr/>
          </p:nvSpPr>
          <p:spPr>
            <a:xfrm>
              <a:off x="1987894" y="3820021"/>
              <a:ext cx="1454904" cy="1454904"/>
            </a:xfrm>
            <a:prstGeom prst="ellipse">
              <a:avLst/>
            </a:prstGeom>
            <a:noFill/>
            <a:ln w="19050" cmpd="sng">
              <a:solidFill>
                <a:schemeClr val="bg1"/>
              </a:solidFill>
              <a:prstDash val="dot"/>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TextBox 28"/>
            <p:cNvSpPr txBox="1"/>
            <p:nvPr/>
          </p:nvSpPr>
          <p:spPr>
            <a:xfrm>
              <a:off x="2027276" y="4351186"/>
              <a:ext cx="1408852" cy="369332"/>
            </a:xfrm>
            <a:prstGeom prst="rect">
              <a:avLst/>
            </a:prstGeom>
            <a:noFill/>
          </p:spPr>
          <p:txBody>
            <a:bodyPr wrap="square" rtlCol="0">
              <a:spAutoFit/>
            </a:bodyPr>
            <a:lstStyle/>
            <a:p>
              <a:pPr algn="ctr"/>
              <a:r>
                <a:rPr lang="en-US" dirty="0" smtClean="0">
                  <a:ln w="3175" cmpd="sng">
                    <a:solidFill>
                      <a:schemeClr val="tx1"/>
                    </a:solidFill>
                  </a:ln>
                  <a:solidFill>
                    <a:schemeClr val="bg1"/>
                  </a:solidFill>
                  <a:effectLst>
                    <a:outerShdw blurRad="63500" sx="102000" sy="102000" algn="ctr" rotWithShape="0">
                      <a:prstClr val="black">
                        <a:alpha val="40000"/>
                      </a:prstClr>
                    </a:outerShdw>
                  </a:effectLst>
                  <a:latin typeface="Arial Black"/>
                  <a:cs typeface="Arial Black"/>
                </a:rPr>
                <a:t>Listening</a:t>
              </a:r>
              <a:endParaRPr lang="en-US" dirty="0">
                <a:ln w="3175" cmpd="sng">
                  <a:solidFill>
                    <a:schemeClr val="tx1"/>
                  </a:solidFill>
                </a:ln>
                <a:solidFill>
                  <a:schemeClr val="bg1"/>
                </a:solidFill>
                <a:effectLst>
                  <a:outerShdw blurRad="63500" sx="102000" sy="102000" algn="ctr" rotWithShape="0">
                    <a:prstClr val="black">
                      <a:alpha val="40000"/>
                    </a:prstClr>
                  </a:outerShdw>
                </a:effectLst>
                <a:latin typeface="Arial Black"/>
                <a:cs typeface="Arial Black"/>
              </a:endParaRPr>
            </a:p>
          </p:txBody>
        </p:sp>
      </p:grpSp>
      <p:grpSp>
        <p:nvGrpSpPr>
          <p:cNvPr id="36" name="Group 35"/>
          <p:cNvGrpSpPr/>
          <p:nvPr/>
        </p:nvGrpSpPr>
        <p:grpSpPr>
          <a:xfrm>
            <a:off x="3413031" y="426609"/>
            <a:ext cx="1607300" cy="2375998"/>
            <a:chOff x="3413031" y="426609"/>
            <a:chExt cx="1607300" cy="2375998"/>
          </a:xfrm>
        </p:grpSpPr>
        <p:sp>
          <p:nvSpPr>
            <p:cNvPr id="27" name="Right Arrow 26"/>
            <p:cNvSpPr/>
            <p:nvPr/>
          </p:nvSpPr>
          <p:spPr>
            <a:xfrm rot="3546395">
              <a:off x="3651865" y="1649917"/>
              <a:ext cx="1779559" cy="525821"/>
            </a:xfrm>
            <a:prstGeom prst="rightArrow">
              <a:avLst/>
            </a:prstGeom>
            <a:solidFill>
              <a:schemeClr val="tx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Oval 8"/>
            <p:cNvSpPr/>
            <p:nvPr/>
          </p:nvSpPr>
          <p:spPr>
            <a:xfrm>
              <a:off x="3413031" y="426609"/>
              <a:ext cx="1607300" cy="1607300"/>
            </a:xfrm>
            <a:prstGeom prst="ellipse">
              <a:avLst/>
            </a:prstGeom>
            <a:solidFill>
              <a:srgbClr val="000000"/>
            </a:solidFill>
            <a:ln w="12700" cmpd="sng">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Oval 17"/>
            <p:cNvSpPr/>
            <p:nvPr/>
          </p:nvSpPr>
          <p:spPr>
            <a:xfrm>
              <a:off x="3486056" y="509563"/>
              <a:ext cx="1454904" cy="1454904"/>
            </a:xfrm>
            <a:prstGeom prst="ellipse">
              <a:avLst/>
            </a:prstGeom>
            <a:noFill/>
            <a:ln w="19050" cmpd="sng">
              <a:solidFill>
                <a:schemeClr val="bg1"/>
              </a:solidFill>
              <a:prstDash val="dot"/>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 name="TextBox 29"/>
            <p:cNvSpPr txBox="1"/>
            <p:nvPr/>
          </p:nvSpPr>
          <p:spPr>
            <a:xfrm>
              <a:off x="3649847" y="1021461"/>
              <a:ext cx="1121141" cy="369332"/>
            </a:xfrm>
            <a:prstGeom prst="rect">
              <a:avLst/>
            </a:prstGeom>
            <a:noFill/>
          </p:spPr>
          <p:txBody>
            <a:bodyPr wrap="square" rtlCol="0">
              <a:spAutoFit/>
            </a:bodyPr>
            <a:lstStyle/>
            <a:p>
              <a:pPr algn="ctr"/>
              <a:r>
                <a:rPr lang="en-US" dirty="0" smtClean="0">
                  <a:ln w="3175" cmpd="sng">
                    <a:solidFill>
                      <a:schemeClr val="tx1"/>
                    </a:solidFill>
                  </a:ln>
                  <a:solidFill>
                    <a:schemeClr val="bg1"/>
                  </a:solidFill>
                  <a:effectLst>
                    <a:outerShdw blurRad="63500" sx="102000" sy="102000" algn="ctr" rotWithShape="0">
                      <a:prstClr val="black">
                        <a:alpha val="40000"/>
                      </a:prstClr>
                    </a:outerShdw>
                  </a:effectLst>
                  <a:latin typeface="Arial Black"/>
                  <a:cs typeface="Arial Black"/>
                </a:rPr>
                <a:t>Refusal </a:t>
              </a:r>
              <a:endParaRPr lang="en-US" dirty="0">
                <a:ln w="3175" cmpd="sng">
                  <a:solidFill>
                    <a:schemeClr val="tx1"/>
                  </a:solidFill>
                </a:ln>
                <a:solidFill>
                  <a:schemeClr val="bg1"/>
                </a:solidFill>
                <a:effectLst>
                  <a:outerShdw blurRad="63500" sx="102000" sy="102000" algn="ctr" rotWithShape="0">
                    <a:prstClr val="black">
                      <a:alpha val="40000"/>
                    </a:prstClr>
                  </a:outerShdw>
                </a:effectLst>
                <a:latin typeface="Arial Black"/>
                <a:cs typeface="Arial Black"/>
              </a:endParaRPr>
            </a:p>
          </p:txBody>
        </p:sp>
      </p:grpSp>
      <p:grpSp>
        <p:nvGrpSpPr>
          <p:cNvPr id="35" name="Group 34"/>
          <p:cNvGrpSpPr/>
          <p:nvPr/>
        </p:nvGrpSpPr>
        <p:grpSpPr>
          <a:xfrm>
            <a:off x="1636742" y="1785885"/>
            <a:ext cx="3179552" cy="1607300"/>
            <a:chOff x="1636742" y="1785885"/>
            <a:chExt cx="3179552" cy="1607300"/>
          </a:xfrm>
        </p:grpSpPr>
        <p:sp>
          <p:nvSpPr>
            <p:cNvPr id="23" name="Right Arrow 22"/>
            <p:cNvSpPr/>
            <p:nvPr/>
          </p:nvSpPr>
          <p:spPr>
            <a:xfrm rot="1247384">
              <a:off x="3036735" y="2758079"/>
              <a:ext cx="1779559" cy="525821"/>
            </a:xfrm>
            <a:prstGeom prst="rightArrow">
              <a:avLst/>
            </a:prstGeom>
            <a:solidFill>
              <a:schemeClr val="tx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Oval 9"/>
            <p:cNvSpPr/>
            <p:nvPr/>
          </p:nvSpPr>
          <p:spPr>
            <a:xfrm>
              <a:off x="1914868" y="1785885"/>
              <a:ext cx="1607300" cy="1607300"/>
            </a:xfrm>
            <a:prstGeom prst="ellipse">
              <a:avLst/>
            </a:prstGeom>
            <a:solidFill>
              <a:srgbClr val="000000"/>
            </a:solidFill>
            <a:ln w="12700" cmpd="sng">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 name="Oval 18"/>
            <p:cNvSpPr/>
            <p:nvPr/>
          </p:nvSpPr>
          <p:spPr>
            <a:xfrm>
              <a:off x="1987893" y="1868839"/>
              <a:ext cx="1454904" cy="1454904"/>
            </a:xfrm>
            <a:prstGeom prst="ellipse">
              <a:avLst/>
            </a:prstGeom>
            <a:noFill/>
            <a:ln w="19050" cmpd="sng">
              <a:solidFill>
                <a:schemeClr val="bg1"/>
              </a:solidFill>
              <a:prstDash val="dot"/>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 name="TextBox 30"/>
            <p:cNvSpPr txBox="1"/>
            <p:nvPr/>
          </p:nvSpPr>
          <p:spPr>
            <a:xfrm>
              <a:off x="1636742" y="2278098"/>
              <a:ext cx="2162917" cy="646331"/>
            </a:xfrm>
            <a:prstGeom prst="rect">
              <a:avLst/>
            </a:prstGeom>
            <a:noFill/>
          </p:spPr>
          <p:txBody>
            <a:bodyPr wrap="square" rtlCol="0">
              <a:spAutoFit/>
            </a:bodyPr>
            <a:lstStyle/>
            <a:p>
              <a:pPr algn="ctr"/>
              <a:r>
                <a:rPr lang="en-US" dirty="0" smtClean="0">
                  <a:ln w="3175" cmpd="sng">
                    <a:solidFill>
                      <a:schemeClr val="tx1"/>
                    </a:solidFill>
                  </a:ln>
                  <a:solidFill>
                    <a:schemeClr val="bg1"/>
                  </a:solidFill>
                  <a:effectLst>
                    <a:outerShdw blurRad="63500" sx="102000" sy="102000" algn="ctr" rotWithShape="0">
                      <a:prstClr val="black">
                        <a:alpha val="40000"/>
                      </a:prstClr>
                    </a:outerShdw>
                  </a:effectLst>
                  <a:latin typeface="Arial Black"/>
                  <a:cs typeface="Arial Black"/>
                </a:rPr>
                <a:t>Assertive Communication</a:t>
              </a:r>
              <a:endParaRPr lang="en-US" dirty="0">
                <a:ln w="3175" cmpd="sng">
                  <a:solidFill>
                    <a:schemeClr val="tx1"/>
                  </a:solidFill>
                </a:ln>
                <a:solidFill>
                  <a:schemeClr val="bg1"/>
                </a:solidFill>
                <a:effectLst>
                  <a:outerShdw blurRad="63500" sx="102000" sy="102000" algn="ctr" rotWithShape="0">
                    <a:prstClr val="black">
                      <a:alpha val="40000"/>
                    </a:prstClr>
                  </a:outerShdw>
                </a:effectLst>
                <a:latin typeface="Arial Black"/>
                <a:cs typeface="Arial Black"/>
              </a:endParaRPr>
            </a:p>
          </p:txBody>
        </p:sp>
      </p:grpSp>
      <p:grpSp>
        <p:nvGrpSpPr>
          <p:cNvPr id="37" name="Group 36"/>
          <p:cNvGrpSpPr/>
          <p:nvPr/>
        </p:nvGrpSpPr>
        <p:grpSpPr>
          <a:xfrm>
            <a:off x="5367586" y="406771"/>
            <a:ext cx="1630421" cy="2268893"/>
            <a:chOff x="5367586" y="406771"/>
            <a:chExt cx="1630421" cy="2268893"/>
          </a:xfrm>
        </p:grpSpPr>
        <p:sp>
          <p:nvSpPr>
            <p:cNvPr id="12" name="Oval 11"/>
            <p:cNvSpPr/>
            <p:nvPr/>
          </p:nvSpPr>
          <p:spPr>
            <a:xfrm>
              <a:off x="5367586" y="406771"/>
              <a:ext cx="1607300" cy="1607300"/>
            </a:xfrm>
            <a:prstGeom prst="ellipse">
              <a:avLst/>
            </a:prstGeom>
            <a:solidFill>
              <a:srgbClr val="000000"/>
            </a:solidFill>
            <a:ln w="12700" cmpd="sng">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 name="Oval 20"/>
            <p:cNvSpPr/>
            <p:nvPr/>
          </p:nvSpPr>
          <p:spPr>
            <a:xfrm>
              <a:off x="5440611" y="489725"/>
              <a:ext cx="1454904" cy="1454904"/>
            </a:xfrm>
            <a:prstGeom prst="ellipse">
              <a:avLst/>
            </a:prstGeom>
            <a:noFill/>
            <a:ln w="19050" cmpd="sng">
              <a:solidFill>
                <a:schemeClr val="bg1"/>
              </a:solidFill>
              <a:prstDash val="dot"/>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5" name="Right Arrow 24"/>
            <p:cNvSpPr/>
            <p:nvPr/>
          </p:nvSpPr>
          <p:spPr>
            <a:xfrm rot="5400000">
              <a:off x="5313675" y="1522974"/>
              <a:ext cx="1779559" cy="525821"/>
            </a:xfrm>
            <a:prstGeom prst="rightArrow">
              <a:avLst/>
            </a:prstGeom>
            <a:solidFill>
              <a:schemeClr val="tx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2" name="TextBox 31"/>
            <p:cNvSpPr txBox="1"/>
            <p:nvPr/>
          </p:nvSpPr>
          <p:spPr>
            <a:xfrm>
              <a:off x="5384376" y="893348"/>
              <a:ext cx="1613631" cy="646331"/>
            </a:xfrm>
            <a:prstGeom prst="rect">
              <a:avLst/>
            </a:prstGeom>
            <a:noFill/>
          </p:spPr>
          <p:txBody>
            <a:bodyPr wrap="square" rtlCol="0">
              <a:spAutoFit/>
            </a:bodyPr>
            <a:lstStyle/>
            <a:p>
              <a:pPr algn="ctr"/>
              <a:r>
                <a:rPr lang="en-US" dirty="0" smtClean="0">
                  <a:ln w="3175" cmpd="sng">
                    <a:solidFill>
                      <a:schemeClr val="tx1"/>
                    </a:solidFill>
                  </a:ln>
                  <a:solidFill>
                    <a:schemeClr val="bg1"/>
                  </a:solidFill>
                  <a:effectLst>
                    <a:outerShdw blurRad="63500" sx="102000" sy="102000" algn="ctr" rotWithShape="0">
                      <a:prstClr val="black">
                        <a:alpha val="40000"/>
                      </a:prstClr>
                    </a:outerShdw>
                  </a:effectLst>
                  <a:latin typeface="Arial Black"/>
                  <a:cs typeface="Arial Black"/>
                </a:rPr>
                <a:t>Respond to Emotions</a:t>
              </a:r>
              <a:endParaRPr lang="en-US" dirty="0">
                <a:ln w="3175" cmpd="sng">
                  <a:solidFill>
                    <a:schemeClr val="tx1"/>
                  </a:solidFill>
                </a:ln>
                <a:solidFill>
                  <a:schemeClr val="bg1"/>
                </a:solidFill>
                <a:effectLst>
                  <a:outerShdw blurRad="63500" sx="102000" sy="102000" algn="ctr" rotWithShape="0">
                    <a:prstClr val="black">
                      <a:alpha val="40000"/>
                    </a:prstClr>
                  </a:outerShdw>
                </a:effectLst>
                <a:latin typeface="Arial Black"/>
                <a:cs typeface="Arial Black"/>
              </a:endParaRPr>
            </a:p>
          </p:txBody>
        </p:sp>
      </p:grpSp>
      <p:grpSp>
        <p:nvGrpSpPr>
          <p:cNvPr id="38" name="Group 37"/>
          <p:cNvGrpSpPr/>
          <p:nvPr/>
        </p:nvGrpSpPr>
        <p:grpSpPr>
          <a:xfrm>
            <a:off x="7153498" y="396853"/>
            <a:ext cx="1914866" cy="2278811"/>
            <a:chOff x="7153498" y="396853"/>
            <a:chExt cx="1914866" cy="2278811"/>
          </a:xfrm>
        </p:grpSpPr>
        <p:sp>
          <p:nvSpPr>
            <p:cNvPr id="26" name="Right Arrow 25"/>
            <p:cNvSpPr/>
            <p:nvPr/>
          </p:nvSpPr>
          <p:spPr>
            <a:xfrm rot="5400000">
              <a:off x="7212157" y="1522974"/>
              <a:ext cx="1779559" cy="525821"/>
            </a:xfrm>
            <a:prstGeom prst="rightArrow">
              <a:avLst/>
            </a:prstGeom>
            <a:solidFill>
              <a:schemeClr val="tx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Oval 12"/>
            <p:cNvSpPr/>
            <p:nvPr/>
          </p:nvSpPr>
          <p:spPr>
            <a:xfrm>
              <a:off x="7282457" y="396853"/>
              <a:ext cx="1607300" cy="1607300"/>
            </a:xfrm>
            <a:prstGeom prst="ellipse">
              <a:avLst/>
            </a:prstGeom>
            <a:solidFill>
              <a:srgbClr val="000000"/>
            </a:solidFill>
            <a:ln w="12700" cmpd="sng">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 name="Oval 21"/>
            <p:cNvSpPr/>
            <p:nvPr/>
          </p:nvSpPr>
          <p:spPr>
            <a:xfrm>
              <a:off x="7355482" y="479807"/>
              <a:ext cx="1454904" cy="1454904"/>
            </a:xfrm>
            <a:prstGeom prst="ellipse">
              <a:avLst/>
            </a:prstGeom>
            <a:noFill/>
            <a:ln w="19050" cmpd="sng">
              <a:solidFill>
                <a:schemeClr val="bg1"/>
              </a:solidFill>
              <a:prstDash val="dot"/>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TextBox 32"/>
            <p:cNvSpPr txBox="1"/>
            <p:nvPr/>
          </p:nvSpPr>
          <p:spPr>
            <a:xfrm>
              <a:off x="7153498" y="644881"/>
              <a:ext cx="1914866" cy="923330"/>
            </a:xfrm>
            <a:prstGeom prst="rect">
              <a:avLst/>
            </a:prstGeom>
            <a:noFill/>
          </p:spPr>
          <p:txBody>
            <a:bodyPr wrap="square" rtlCol="0">
              <a:spAutoFit/>
            </a:bodyPr>
            <a:lstStyle/>
            <a:p>
              <a:pPr algn="ctr"/>
              <a:r>
                <a:rPr lang="en-US" dirty="0" smtClean="0">
                  <a:ln w="3175" cmpd="sng">
                    <a:solidFill>
                      <a:schemeClr val="tx1"/>
                    </a:solidFill>
                  </a:ln>
                  <a:solidFill>
                    <a:schemeClr val="bg1"/>
                  </a:solidFill>
                  <a:effectLst>
                    <a:outerShdw blurRad="63500" sx="102000" sy="102000" algn="ctr" rotWithShape="0">
                      <a:prstClr val="black">
                        <a:alpha val="40000"/>
                      </a:prstClr>
                    </a:outerShdw>
                  </a:effectLst>
                  <a:latin typeface="Arial Black"/>
                  <a:cs typeface="Arial Black"/>
                </a:rPr>
                <a:t>Ask </a:t>
              </a:r>
            </a:p>
            <a:p>
              <a:pPr algn="ctr"/>
              <a:r>
                <a:rPr lang="en-US" dirty="0" smtClean="0">
                  <a:ln w="3175" cmpd="sng">
                    <a:solidFill>
                      <a:schemeClr val="tx1"/>
                    </a:solidFill>
                  </a:ln>
                  <a:solidFill>
                    <a:schemeClr val="bg1"/>
                  </a:solidFill>
                  <a:effectLst>
                    <a:outerShdw blurRad="63500" sx="102000" sy="102000" algn="ctr" rotWithShape="0">
                      <a:prstClr val="black">
                        <a:alpha val="40000"/>
                      </a:prstClr>
                    </a:outerShdw>
                  </a:effectLst>
                  <a:latin typeface="Arial Black"/>
                  <a:cs typeface="Arial Black"/>
                </a:rPr>
                <a:t>Effective Questions</a:t>
              </a:r>
              <a:endParaRPr lang="en-US" dirty="0">
                <a:ln w="3175" cmpd="sng">
                  <a:solidFill>
                    <a:schemeClr val="tx1"/>
                  </a:solidFill>
                </a:ln>
                <a:solidFill>
                  <a:schemeClr val="bg1"/>
                </a:solidFill>
                <a:effectLst>
                  <a:outerShdw blurRad="63500" sx="102000" sy="102000" algn="ctr" rotWithShape="0">
                    <a:prstClr val="black">
                      <a:alpha val="40000"/>
                    </a:prstClr>
                  </a:outerShdw>
                </a:effectLst>
                <a:latin typeface="Arial Black"/>
                <a:cs typeface="Arial Black"/>
              </a:endParaRPr>
            </a:p>
          </p:txBody>
        </p:sp>
      </p:grpSp>
    </p:spTree>
    <p:extLst>
      <p:ext uri="{BB962C8B-B14F-4D97-AF65-F5344CB8AC3E}">
        <p14:creationId xmlns:p14="http://schemas.microsoft.com/office/powerpoint/2010/main" val="335033304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xmlns:p14="http://schemas.microsoft.com/office/powerpoint/2010/main" spd="slow">
        <p:split orient="vert"/>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71542" y="59526"/>
            <a:ext cx="9072458" cy="6726545"/>
          </a:xfrm>
          <a:prstGeom prst="rect">
            <a:avLst/>
          </a:prstGeom>
          <a:noFill/>
          <a:ln w="19050" cmpd="sng"/>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6200000">
            <a:off x="-2087241" y="2899299"/>
            <a:ext cx="5599478" cy="1143000"/>
          </a:xfrm>
        </p:spPr>
        <p:txBody>
          <a:bodyPr>
            <a:normAutofit/>
          </a:bodyPr>
          <a:lstStyle/>
          <a:p>
            <a:r>
              <a:rPr lang="en-US" sz="6600" dirty="0" smtClean="0">
                <a:solidFill>
                  <a:schemeClr val="bg1">
                    <a:lumMod val="65000"/>
                  </a:schemeClr>
                </a:solidFill>
                <a:latin typeface="Impact"/>
                <a:cs typeface="Impact"/>
              </a:rPr>
              <a:t>COLLABORATION</a:t>
            </a:r>
            <a:endParaRPr lang="en-US" sz="6600" dirty="0">
              <a:solidFill>
                <a:schemeClr val="bg1">
                  <a:lumMod val="65000"/>
                </a:schemeClr>
              </a:solidFill>
              <a:latin typeface="Impact"/>
              <a:cs typeface="Impact"/>
            </a:endParaRPr>
          </a:p>
        </p:txBody>
      </p:sp>
      <p:sp>
        <p:nvSpPr>
          <p:cNvPr id="4" name="Title 1"/>
          <p:cNvSpPr txBox="1">
            <a:spLocks/>
          </p:cNvSpPr>
          <p:nvPr/>
        </p:nvSpPr>
        <p:spPr>
          <a:xfrm rot="16200000">
            <a:off x="-2063827" y="2873121"/>
            <a:ext cx="5599478" cy="1143000"/>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6600" smtClean="0">
                <a:solidFill>
                  <a:schemeClr val="bg1"/>
                </a:solidFill>
                <a:latin typeface="Impact"/>
                <a:cs typeface="Impact"/>
              </a:rPr>
              <a:t>COLLABORATION</a:t>
            </a:r>
            <a:endParaRPr lang="en-US" sz="6600" dirty="0">
              <a:solidFill>
                <a:schemeClr val="bg1"/>
              </a:solidFill>
              <a:latin typeface="Impact"/>
              <a:cs typeface="Impact"/>
            </a:endParaRPr>
          </a:p>
        </p:txBody>
      </p:sp>
      <p:sp>
        <p:nvSpPr>
          <p:cNvPr id="5" name="Title 1"/>
          <p:cNvSpPr txBox="1">
            <a:spLocks/>
          </p:cNvSpPr>
          <p:nvPr/>
        </p:nvSpPr>
        <p:spPr>
          <a:xfrm rot="16200000">
            <a:off x="-2043983" y="2843358"/>
            <a:ext cx="5599478" cy="1143000"/>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6600" smtClean="0">
                <a:latin typeface="Impact"/>
                <a:cs typeface="Impact"/>
              </a:rPr>
              <a:t>COLLABORATION</a:t>
            </a:r>
            <a:endParaRPr lang="en-US" sz="6600" dirty="0">
              <a:latin typeface="Impact"/>
              <a:cs typeface="Impact"/>
            </a:endParaRPr>
          </a:p>
        </p:txBody>
      </p:sp>
      <p:sp>
        <p:nvSpPr>
          <p:cNvPr id="6" name="Oval 5"/>
          <p:cNvSpPr/>
          <p:nvPr/>
        </p:nvSpPr>
        <p:spPr>
          <a:xfrm>
            <a:off x="1408868" y="347241"/>
            <a:ext cx="45719" cy="6151117"/>
          </a:xfrm>
          <a:prstGeom prst="ellipse">
            <a:avLst/>
          </a:prstGeom>
          <a:gradFill flip="none" rotWithShape="1">
            <a:gsLst>
              <a:gs pos="35000">
                <a:schemeClr val="dk1">
                  <a:tint val="100000"/>
                  <a:shade val="100000"/>
                  <a:satMod val="130000"/>
                </a:schemeClr>
              </a:gs>
              <a:gs pos="0">
                <a:schemeClr val="dk1">
                  <a:tint val="50000"/>
                  <a:shade val="100000"/>
                  <a:satMod val="350000"/>
                </a:schemeClr>
              </a:gs>
            </a:gsLst>
            <a:path path="circle">
              <a:fillToRect l="50000" t="50000" r="50000" b="50000"/>
            </a:path>
            <a:tileRect/>
          </a:gradFill>
          <a:ln>
            <a:noFill/>
          </a:ln>
        </p:spPr>
        <p:style>
          <a:lnRef idx="1">
            <a:schemeClr val="dk1"/>
          </a:lnRef>
          <a:fillRef idx="3">
            <a:schemeClr val="dk1"/>
          </a:fillRef>
          <a:effectRef idx="2">
            <a:schemeClr val="dk1"/>
          </a:effectRef>
          <a:fontRef idx="minor">
            <a:schemeClr val="lt1"/>
          </a:fontRef>
        </p:style>
        <p:txBody>
          <a:bodyPr rtlCol="0" anchor="ctr"/>
          <a:lstStyle/>
          <a:p>
            <a:pPr algn="ctr"/>
            <a:endParaRPr lang="en-US"/>
          </a:p>
        </p:txBody>
      </p:sp>
      <p:sp>
        <p:nvSpPr>
          <p:cNvPr id="7" name="Rectangle 6"/>
          <p:cNvSpPr/>
          <p:nvPr/>
        </p:nvSpPr>
        <p:spPr>
          <a:xfrm>
            <a:off x="0" y="119054"/>
            <a:ext cx="164411" cy="6607491"/>
          </a:xfrm>
          <a:prstGeom prst="rect">
            <a:avLst/>
          </a:prstGeom>
          <a:solidFill>
            <a:schemeClr val="tx1">
              <a:lumMod val="50000"/>
              <a:lumOff val="50000"/>
              <a:alpha val="64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45" name="Group 44"/>
          <p:cNvGrpSpPr/>
          <p:nvPr/>
        </p:nvGrpSpPr>
        <p:grpSpPr>
          <a:xfrm>
            <a:off x="1806078" y="388849"/>
            <a:ext cx="4553669" cy="2188814"/>
            <a:chOff x="1806078" y="339244"/>
            <a:chExt cx="4553669" cy="2188814"/>
          </a:xfrm>
        </p:grpSpPr>
        <p:sp>
          <p:nvSpPr>
            <p:cNvPr id="44" name="Rectangle 43"/>
            <p:cNvSpPr/>
            <p:nvPr/>
          </p:nvSpPr>
          <p:spPr>
            <a:xfrm>
              <a:off x="1806078" y="505977"/>
              <a:ext cx="4398505" cy="2022081"/>
            </a:xfrm>
            <a:prstGeom prst="rect">
              <a:avLst/>
            </a:prstGeom>
            <a:solidFill>
              <a:schemeClr val="bg1">
                <a:lumMod val="6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Rectangle 14"/>
            <p:cNvSpPr/>
            <p:nvPr/>
          </p:nvSpPr>
          <p:spPr>
            <a:xfrm>
              <a:off x="1881871" y="428445"/>
              <a:ext cx="4398505" cy="2022081"/>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Rectangle 15"/>
            <p:cNvSpPr/>
            <p:nvPr/>
          </p:nvSpPr>
          <p:spPr>
            <a:xfrm>
              <a:off x="1971789" y="339244"/>
              <a:ext cx="4387958" cy="2021991"/>
            </a:xfrm>
            <a:prstGeom prst="rect">
              <a:avLst/>
            </a:prstGeom>
            <a:solidFill>
              <a:srgbClr val="FFFFFF"/>
            </a:solidFill>
            <a:ln w="38100" cmpd="sng">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17" name="Left Arrow 16"/>
          <p:cNvSpPr/>
          <p:nvPr/>
        </p:nvSpPr>
        <p:spPr>
          <a:xfrm>
            <a:off x="6478806" y="1004841"/>
            <a:ext cx="2381188" cy="1045355"/>
          </a:xfrm>
          <a:prstGeom prst="leftArrow">
            <a:avLst/>
          </a:prstGeom>
          <a:solidFill>
            <a:schemeClr val="tx1"/>
          </a:solidFill>
          <a:ln w="12700" cmpd="sng">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8" name="TextBox 27"/>
          <p:cNvSpPr txBox="1"/>
          <p:nvPr/>
        </p:nvSpPr>
        <p:spPr>
          <a:xfrm>
            <a:off x="2116898" y="521849"/>
            <a:ext cx="4242849" cy="1754327"/>
          </a:xfrm>
          <a:prstGeom prst="rect">
            <a:avLst/>
          </a:prstGeom>
          <a:noFill/>
        </p:spPr>
        <p:txBody>
          <a:bodyPr wrap="square" rtlCol="0">
            <a:spAutoFit/>
          </a:bodyPr>
          <a:lstStyle/>
          <a:p>
            <a:pPr lvl="0"/>
            <a:r>
              <a:rPr lang="en-US" b="1" dirty="0">
                <a:solidFill>
                  <a:schemeClr val="accent2">
                    <a:lumMod val="90000"/>
                    <a:lumOff val="10000"/>
                  </a:schemeClr>
                </a:solidFill>
                <a:latin typeface="Arial"/>
                <a:cs typeface="Arial"/>
              </a:rPr>
              <a:t>Collaboration: </a:t>
            </a:r>
            <a:r>
              <a:rPr lang="en-US" i="1" dirty="0" smtClean="0">
                <a:latin typeface="Arial"/>
                <a:cs typeface="Arial"/>
              </a:rPr>
              <a:t>working </a:t>
            </a:r>
            <a:r>
              <a:rPr lang="en-US" i="1" dirty="0">
                <a:latin typeface="Arial"/>
                <a:cs typeface="Arial"/>
              </a:rPr>
              <a:t>with others </a:t>
            </a:r>
            <a:r>
              <a:rPr lang="en-US" i="1" dirty="0" smtClean="0">
                <a:latin typeface="Arial"/>
                <a:cs typeface="Arial"/>
              </a:rPr>
              <a:t/>
            </a:r>
            <a:br>
              <a:rPr lang="en-US" i="1" dirty="0" smtClean="0">
                <a:latin typeface="Arial"/>
                <a:cs typeface="Arial"/>
              </a:rPr>
            </a:br>
            <a:r>
              <a:rPr lang="en-US" i="1" dirty="0" smtClean="0">
                <a:latin typeface="Arial"/>
                <a:cs typeface="Arial"/>
              </a:rPr>
              <a:t>to </a:t>
            </a:r>
            <a:r>
              <a:rPr lang="en-US" i="1" dirty="0">
                <a:latin typeface="Arial"/>
                <a:cs typeface="Arial"/>
              </a:rPr>
              <a:t>achieve a goal by stating your ideas and opinions assertively, responding </a:t>
            </a:r>
            <a:r>
              <a:rPr lang="en-US" i="1" dirty="0" smtClean="0">
                <a:latin typeface="Arial"/>
                <a:cs typeface="Arial"/>
              </a:rPr>
              <a:t/>
            </a:r>
            <a:br>
              <a:rPr lang="en-US" i="1" dirty="0" smtClean="0">
                <a:latin typeface="Arial"/>
                <a:cs typeface="Arial"/>
              </a:rPr>
            </a:br>
            <a:r>
              <a:rPr lang="en-US" i="1" dirty="0" smtClean="0">
                <a:latin typeface="Arial"/>
                <a:cs typeface="Arial"/>
              </a:rPr>
              <a:t>to </a:t>
            </a:r>
            <a:r>
              <a:rPr lang="en-US" i="1" dirty="0">
                <a:latin typeface="Arial"/>
                <a:cs typeface="Arial"/>
              </a:rPr>
              <a:t>emotions appropriately, asking effective questions, refusing if needed, </a:t>
            </a:r>
            <a:r>
              <a:rPr lang="en-US" i="1" dirty="0" smtClean="0">
                <a:latin typeface="Arial"/>
                <a:cs typeface="Arial"/>
              </a:rPr>
              <a:t>and </a:t>
            </a:r>
            <a:r>
              <a:rPr lang="en-US" i="1" dirty="0">
                <a:latin typeface="Arial"/>
                <a:cs typeface="Arial"/>
              </a:rPr>
              <a:t>listening to </a:t>
            </a:r>
            <a:r>
              <a:rPr lang="en-US" i="1" dirty="0" smtClean="0">
                <a:latin typeface="Arial"/>
                <a:cs typeface="Arial"/>
              </a:rPr>
              <a:t>others </a:t>
            </a:r>
            <a:endParaRPr lang="en-US" dirty="0">
              <a:latin typeface="Arial"/>
              <a:cs typeface="Arial"/>
            </a:endParaRPr>
          </a:p>
        </p:txBody>
      </p:sp>
      <p:grpSp>
        <p:nvGrpSpPr>
          <p:cNvPr id="46" name="Group 45"/>
          <p:cNvGrpSpPr/>
          <p:nvPr/>
        </p:nvGrpSpPr>
        <p:grpSpPr>
          <a:xfrm>
            <a:off x="1815669" y="2976349"/>
            <a:ext cx="6945110" cy="3482326"/>
            <a:chOff x="1815669" y="2976349"/>
            <a:chExt cx="6945110" cy="3482326"/>
          </a:xfrm>
        </p:grpSpPr>
        <p:sp>
          <p:nvSpPr>
            <p:cNvPr id="40" name="Rectangle 39"/>
            <p:cNvSpPr/>
            <p:nvPr/>
          </p:nvSpPr>
          <p:spPr>
            <a:xfrm>
              <a:off x="1815669" y="2976349"/>
              <a:ext cx="6945110" cy="3482326"/>
            </a:xfrm>
            <a:prstGeom prst="rect">
              <a:avLst/>
            </a:prstGeom>
            <a:solidFill>
              <a:schemeClr val="tx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1" name="Rectangle 40"/>
            <p:cNvSpPr/>
            <p:nvPr/>
          </p:nvSpPr>
          <p:spPr>
            <a:xfrm>
              <a:off x="1898379" y="3050758"/>
              <a:ext cx="6779691" cy="3333509"/>
            </a:xfrm>
            <a:prstGeom prst="rect">
              <a:avLst/>
            </a:prstGeom>
            <a:noFill/>
            <a:ln w="12700" cmpd="sng">
              <a:solidFill>
                <a:srgbClr val="FFFFFF"/>
              </a:solidFill>
              <a:prstDash val="dot"/>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2" name="Rectangle 41"/>
            <p:cNvSpPr/>
            <p:nvPr/>
          </p:nvSpPr>
          <p:spPr>
            <a:xfrm>
              <a:off x="1987985" y="3130127"/>
              <a:ext cx="6600478" cy="3174771"/>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43" name="TextBox 42"/>
          <p:cNvSpPr txBox="1"/>
          <p:nvPr/>
        </p:nvSpPr>
        <p:spPr>
          <a:xfrm>
            <a:off x="2113304" y="3308705"/>
            <a:ext cx="6677241" cy="2862323"/>
          </a:xfrm>
          <a:prstGeom prst="rect">
            <a:avLst/>
          </a:prstGeom>
          <a:noFill/>
        </p:spPr>
        <p:txBody>
          <a:bodyPr wrap="square" rtlCol="0">
            <a:spAutoFit/>
          </a:bodyPr>
          <a:lstStyle/>
          <a:p>
            <a:r>
              <a:rPr lang="en-US" b="1" dirty="0">
                <a:solidFill>
                  <a:schemeClr val="accent1"/>
                </a:solidFill>
                <a:latin typeface="Arial Black"/>
                <a:cs typeface="Arial Black"/>
              </a:rPr>
              <a:t>Goal Setting</a:t>
            </a:r>
          </a:p>
          <a:p>
            <a:pPr marL="514350" indent="-285750">
              <a:buFont typeface="Arial"/>
              <a:buChar char="•"/>
            </a:pPr>
            <a:r>
              <a:rPr lang="en-US" dirty="0">
                <a:latin typeface="Arial"/>
                <a:cs typeface="Arial"/>
              </a:rPr>
              <a:t>Develop a clear, realistic goal.</a:t>
            </a:r>
          </a:p>
          <a:p>
            <a:pPr marL="514350" indent="-285750">
              <a:buFont typeface="Arial"/>
              <a:buChar char="•"/>
            </a:pPr>
            <a:r>
              <a:rPr lang="en-US" dirty="0" smtClean="0">
                <a:latin typeface="Arial"/>
                <a:cs typeface="Arial"/>
              </a:rPr>
              <a:t>List </a:t>
            </a:r>
            <a:r>
              <a:rPr lang="en-US" dirty="0">
                <a:latin typeface="Arial"/>
                <a:cs typeface="Arial"/>
              </a:rPr>
              <a:t>steps for reaching the goal. </a:t>
            </a:r>
          </a:p>
          <a:p>
            <a:pPr marL="801688" lvl="1" indent="-285750">
              <a:buClr>
                <a:schemeClr val="accent1"/>
              </a:buClr>
              <a:buFont typeface="Lucida Grande"/>
              <a:buChar char="–"/>
            </a:pPr>
            <a:r>
              <a:rPr lang="en-US" dirty="0">
                <a:latin typeface="Arial"/>
                <a:cs typeface="Arial"/>
              </a:rPr>
              <a:t>Decide when you will act on the steps.</a:t>
            </a:r>
          </a:p>
          <a:p>
            <a:pPr marL="801688" lvl="1" indent="-285750">
              <a:buClr>
                <a:schemeClr val="accent1"/>
              </a:buClr>
              <a:buFont typeface="Lucida Grande"/>
              <a:buChar char="–"/>
            </a:pPr>
            <a:r>
              <a:rPr lang="en-US" dirty="0">
                <a:latin typeface="Arial"/>
                <a:cs typeface="Arial"/>
              </a:rPr>
              <a:t>List any materials you will need.</a:t>
            </a:r>
          </a:p>
          <a:p>
            <a:pPr marL="801688" lvl="1" indent="-285750">
              <a:buClr>
                <a:schemeClr val="accent1"/>
              </a:buClr>
              <a:buFont typeface="Lucida Grande"/>
              <a:buChar char="–"/>
            </a:pPr>
            <a:r>
              <a:rPr lang="en-US" dirty="0">
                <a:latin typeface="Arial"/>
                <a:cs typeface="Arial"/>
              </a:rPr>
              <a:t>Name people who can help.</a:t>
            </a:r>
          </a:p>
          <a:p>
            <a:pPr marL="514350" indent="-285750">
              <a:buFont typeface="Arial"/>
              <a:buChar char="•"/>
            </a:pPr>
            <a:r>
              <a:rPr lang="en-US" dirty="0">
                <a:latin typeface="Arial"/>
                <a:cs typeface="Arial"/>
              </a:rPr>
              <a:t>Monitor your progress and make changes </a:t>
            </a:r>
            <a:r>
              <a:rPr lang="en-US" dirty="0" smtClean="0">
                <a:latin typeface="Arial"/>
                <a:cs typeface="Arial"/>
              </a:rPr>
              <a:t>if </a:t>
            </a:r>
            <a:r>
              <a:rPr lang="en-US" dirty="0">
                <a:latin typeface="Arial"/>
                <a:cs typeface="Arial"/>
              </a:rPr>
              <a:t>you need to.</a:t>
            </a:r>
          </a:p>
          <a:p>
            <a:pPr marL="514350" indent="-285750">
              <a:buFont typeface="Arial"/>
              <a:buChar char="•"/>
            </a:pPr>
            <a:r>
              <a:rPr lang="en-US" dirty="0">
                <a:latin typeface="Arial"/>
                <a:cs typeface="Arial"/>
              </a:rPr>
              <a:t>Evaluate whether or not the goal was met.  </a:t>
            </a:r>
          </a:p>
          <a:p>
            <a:pPr marL="576263"/>
            <a:endParaRPr lang="en-US" dirty="0">
              <a:latin typeface="Arial"/>
              <a:cs typeface="Arial"/>
            </a:endParaRPr>
          </a:p>
          <a:p>
            <a:r>
              <a:rPr lang="en-US" b="1" dirty="0">
                <a:latin typeface="Arial"/>
                <a:cs typeface="Arial"/>
              </a:rPr>
              <a:t>Be sure all of you are working towards the same goal</a:t>
            </a:r>
            <a:r>
              <a:rPr lang="en-US" b="1" dirty="0" smtClean="0">
                <a:latin typeface="Arial"/>
                <a:cs typeface="Arial"/>
              </a:rPr>
              <a:t>.</a:t>
            </a:r>
            <a:endParaRPr lang="en-US" dirty="0">
              <a:latin typeface="Arial"/>
              <a:cs typeface="Arial"/>
            </a:endParaRPr>
          </a:p>
        </p:txBody>
      </p:sp>
      <p:sp>
        <p:nvSpPr>
          <p:cNvPr id="47" name="Down Arrow 46"/>
          <p:cNvSpPr/>
          <p:nvPr/>
        </p:nvSpPr>
        <p:spPr>
          <a:xfrm rot="615716">
            <a:off x="7723970" y="1825493"/>
            <a:ext cx="287726" cy="1081406"/>
          </a:xfrm>
          <a:prstGeom prst="downArrow">
            <a:avLst/>
          </a:prstGeom>
          <a:solidFill>
            <a:schemeClr val="tx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TextBox 2"/>
          <p:cNvSpPr txBox="1"/>
          <p:nvPr/>
        </p:nvSpPr>
        <p:spPr>
          <a:xfrm>
            <a:off x="6994732" y="1309593"/>
            <a:ext cx="1865262" cy="369332"/>
          </a:xfrm>
          <a:prstGeom prst="rect">
            <a:avLst/>
          </a:prstGeom>
          <a:noFill/>
        </p:spPr>
        <p:txBody>
          <a:bodyPr wrap="square" rtlCol="0">
            <a:spAutoFit/>
          </a:bodyPr>
          <a:lstStyle/>
          <a:p>
            <a:r>
              <a:rPr lang="en-US" dirty="0">
                <a:solidFill>
                  <a:schemeClr val="bg1"/>
                </a:solidFill>
              </a:rPr>
              <a:t>Goal Setting </a:t>
            </a:r>
            <a:r>
              <a:rPr lang="en-US" dirty="0" smtClean="0">
                <a:solidFill>
                  <a:schemeClr val="bg1"/>
                </a:solidFill>
              </a:rPr>
              <a:t>Skills</a:t>
            </a:r>
            <a:endParaRPr lang="en-US" dirty="0">
              <a:solidFill>
                <a:schemeClr val="bg1"/>
              </a:solidFill>
            </a:endParaRPr>
          </a:p>
        </p:txBody>
      </p:sp>
    </p:spTree>
    <p:extLst>
      <p:ext uri="{BB962C8B-B14F-4D97-AF65-F5344CB8AC3E}">
        <p14:creationId xmlns:p14="http://schemas.microsoft.com/office/powerpoint/2010/main" val="495043304"/>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xmlns:p14="http://schemas.microsoft.com/office/powerpoint/2010/main" spd="slow">
        <p:blinds dir="vert"/>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71542" y="59526"/>
            <a:ext cx="9072458" cy="6726545"/>
          </a:xfrm>
          <a:prstGeom prst="rect">
            <a:avLst/>
          </a:prstGeom>
          <a:noFill/>
          <a:ln w="19050" cmpd="sng"/>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6200000">
            <a:off x="-2087241" y="2899299"/>
            <a:ext cx="5599478" cy="1143000"/>
          </a:xfrm>
        </p:spPr>
        <p:txBody>
          <a:bodyPr>
            <a:normAutofit/>
          </a:bodyPr>
          <a:lstStyle/>
          <a:p>
            <a:r>
              <a:rPr lang="en-US" sz="6600" dirty="0" smtClean="0">
                <a:solidFill>
                  <a:schemeClr val="bg1">
                    <a:lumMod val="65000"/>
                  </a:schemeClr>
                </a:solidFill>
                <a:latin typeface="Impact"/>
                <a:cs typeface="Impact"/>
              </a:rPr>
              <a:t>NEGOTIATION</a:t>
            </a:r>
            <a:endParaRPr lang="en-US" sz="6600" dirty="0">
              <a:solidFill>
                <a:schemeClr val="bg1">
                  <a:lumMod val="65000"/>
                </a:schemeClr>
              </a:solidFill>
              <a:latin typeface="Impact"/>
              <a:cs typeface="Impact"/>
            </a:endParaRPr>
          </a:p>
        </p:txBody>
      </p:sp>
      <p:sp>
        <p:nvSpPr>
          <p:cNvPr id="4" name="Title 1"/>
          <p:cNvSpPr txBox="1">
            <a:spLocks/>
          </p:cNvSpPr>
          <p:nvPr/>
        </p:nvSpPr>
        <p:spPr>
          <a:xfrm rot="16200000">
            <a:off x="-2063827" y="2873121"/>
            <a:ext cx="5599478" cy="1143000"/>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6600" dirty="0" smtClean="0">
                <a:solidFill>
                  <a:schemeClr val="bg1"/>
                </a:solidFill>
                <a:latin typeface="Impact"/>
                <a:cs typeface="Impact"/>
              </a:rPr>
              <a:t>NEGOTIATION</a:t>
            </a:r>
            <a:endParaRPr lang="en-US" sz="6600" dirty="0">
              <a:solidFill>
                <a:schemeClr val="bg1"/>
              </a:solidFill>
              <a:latin typeface="Impact"/>
              <a:cs typeface="Impact"/>
            </a:endParaRPr>
          </a:p>
        </p:txBody>
      </p:sp>
      <p:sp>
        <p:nvSpPr>
          <p:cNvPr id="5" name="Title 1"/>
          <p:cNvSpPr txBox="1">
            <a:spLocks/>
          </p:cNvSpPr>
          <p:nvPr/>
        </p:nvSpPr>
        <p:spPr>
          <a:xfrm rot="16200000">
            <a:off x="-2043983" y="2843358"/>
            <a:ext cx="5599478" cy="1143000"/>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6600" dirty="0" smtClean="0">
                <a:latin typeface="Impact"/>
                <a:cs typeface="Impact"/>
              </a:rPr>
              <a:t>NEGOTIATION</a:t>
            </a:r>
            <a:endParaRPr lang="en-US" sz="6600" dirty="0">
              <a:latin typeface="Impact"/>
              <a:cs typeface="Impact"/>
            </a:endParaRPr>
          </a:p>
        </p:txBody>
      </p:sp>
      <p:sp>
        <p:nvSpPr>
          <p:cNvPr id="6" name="Oval 5"/>
          <p:cNvSpPr/>
          <p:nvPr/>
        </p:nvSpPr>
        <p:spPr>
          <a:xfrm>
            <a:off x="1408868" y="347241"/>
            <a:ext cx="45719" cy="6151117"/>
          </a:xfrm>
          <a:prstGeom prst="ellipse">
            <a:avLst/>
          </a:prstGeom>
          <a:gradFill flip="none" rotWithShape="1">
            <a:gsLst>
              <a:gs pos="35000">
                <a:schemeClr val="dk1">
                  <a:tint val="100000"/>
                  <a:shade val="100000"/>
                  <a:satMod val="130000"/>
                </a:schemeClr>
              </a:gs>
              <a:gs pos="0">
                <a:schemeClr val="dk1">
                  <a:tint val="50000"/>
                  <a:shade val="100000"/>
                  <a:satMod val="350000"/>
                </a:schemeClr>
              </a:gs>
            </a:gsLst>
            <a:path path="circle">
              <a:fillToRect l="50000" t="50000" r="50000" b="50000"/>
            </a:path>
            <a:tileRect/>
          </a:gradFill>
          <a:ln>
            <a:noFill/>
          </a:ln>
        </p:spPr>
        <p:style>
          <a:lnRef idx="1">
            <a:schemeClr val="dk1"/>
          </a:lnRef>
          <a:fillRef idx="3">
            <a:schemeClr val="dk1"/>
          </a:fillRef>
          <a:effectRef idx="2">
            <a:schemeClr val="dk1"/>
          </a:effectRef>
          <a:fontRef idx="minor">
            <a:schemeClr val="lt1"/>
          </a:fontRef>
        </p:style>
        <p:txBody>
          <a:bodyPr rtlCol="0" anchor="ctr"/>
          <a:lstStyle/>
          <a:p>
            <a:pPr algn="ctr"/>
            <a:endParaRPr lang="en-US"/>
          </a:p>
        </p:txBody>
      </p:sp>
      <p:sp>
        <p:nvSpPr>
          <p:cNvPr id="7" name="Rectangle 6"/>
          <p:cNvSpPr/>
          <p:nvPr/>
        </p:nvSpPr>
        <p:spPr>
          <a:xfrm>
            <a:off x="0" y="119054"/>
            <a:ext cx="164411" cy="6607491"/>
          </a:xfrm>
          <a:prstGeom prst="rect">
            <a:avLst/>
          </a:prstGeom>
          <a:solidFill>
            <a:schemeClr val="tx1">
              <a:lumMod val="50000"/>
              <a:lumOff val="50000"/>
              <a:alpha val="64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39" name="Group 38"/>
          <p:cNvGrpSpPr/>
          <p:nvPr/>
        </p:nvGrpSpPr>
        <p:grpSpPr>
          <a:xfrm>
            <a:off x="4881445" y="3317245"/>
            <a:ext cx="4008314" cy="3071972"/>
            <a:chOff x="4882117" y="2811274"/>
            <a:chExt cx="3872329" cy="3071972"/>
          </a:xfrm>
        </p:grpSpPr>
        <p:sp>
          <p:nvSpPr>
            <p:cNvPr id="14" name="Rectangle 13"/>
            <p:cNvSpPr/>
            <p:nvPr/>
          </p:nvSpPr>
          <p:spPr>
            <a:xfrm>
              <a:off x="4882117" y="3105321"/>
              <a:ext cx="3690837" cy="2777925"/>
            </a:xfrm>
            <a:prstGeom prst="rect">
              <a:avLst/>
            </a:prstGeom>
            <a:solidFill>
              <a:schemeClr val="bg1">
                <a:lumMod val="6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Rectangle 14"/>
            <p:cNvSpPr/>
            <p:nvPr/>
          </p:nvSpPr>
          <p:spPr>
            <a:xfrm>
              <a:off x="4971077" y="2914509"/>
              <a:ext cx="3690837" cy="2879448"/>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Rectangle 15"/>
            <p:cNvSpPr/>
            <p:nvPr/>
          </p:nvSpPr>
          <p:spPr>
            <a:xfrm>
              <a:off x="5063609" y="2811274"/>
              <a:ext cx="3690837" cy="2873550"/>
            </a:xfrm>
            <a:prstGeom prst="rect">
              <a:avLst/>
            </a:prstGeom>
            <a:solidFill>
              <a:srgbClr val="FFFFFF"/>
            </a:solidFill>
            <a:ln w="38100" cmpd="sng">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17" name="Left Arrow 16"/>
          <p:cNvSpPr/>
          <p:nvPr/>
        </p:nvSpPr>
        <p:spPr>
          <a:xfrm rot="21220168" flipH="1">
            <a:off x="1914867" y="5532448"/>
            <a:ext cx="2530011" cy="1045355"/>
          </a:xfrm>
          <a:prstGeom prst="leftArrow">
            <a:avLst/>
          </a:prstGeom>
          <a:solidFill>
            <a:schemeClr val="tx1"/>
          </a:solidFill>
          <a:ln w="12700" cmpd="sng">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Decision Making Skills</a:t>
            </a:r>
            <a:endParaRPr lang="en-US" dirty="0"/>
          </a:p>
        </p:txBody>
      </p:sp>
      <p:sp>
        <p:nvSpPr>
          <p:cNvPr id="28" name="TextBox 27"/>
          <p:cNvSpPr txBox="1"/>
          <p:nvPr/>
        </p:nvSpPr>
        <p:spPr>
          <a:xfrm>
            <a:off x="5222361" y="3460165"/>
            <a:ext cx="3597969" cy="2585323"/>
          </a:xfrm>
          <a:prstGeom prst="rect">
            <a:avLst/>
          </a:prstGeom>
          <a:noFill/>
        </p:spPr>
        <p:txBody>
          <a:bodyPr wrap="square" rtlCol="0">
            <a:spAutoFit/>
          </a:bodyPr>
          <a:lstStyle/>
          <a:p>
            <a:pPr lvl="0"/>
            <a:r>
              <a:rPr lang="en-US" b="1" dirty="0" smtClean="0">
                <a:solidFill>
                  <a:schemeClr val="accent2">
                    <a:lumMod val="90000"/>
                    <a:lumOff val="10000"/>
                  </a:schemeClr>
                </a:solidFill>
                <a:latin typeface="Arial"/>
                <a:cs typeface="Arial"/>
              </a:rPr>
              <a:t>Negotiation: </a:t>
            </a:r>
            <a:r>
              <a:rPr lang="en-US" i="1" dirty="0" smtClean="0">
                <a:latin typeface="Arial"/>
                <a:cs typeface="Arial"/>
              </a:rPr>
              <a:t>a combination </a:t>
            </a:r>
            <a:br>
              <a:rPr lang="en-US" i="1" dirty="0" smtClean="0">
                <a:latin typeface="Arial"/>
                <a:cs typeface="Arial"/>
              </a:rPr>
            </a:br>
            <a:r>
              <a:rPr lang="en-US" i="1" dirty="0" smtClean="0">
                <a:latin typeface="Arial"/>
                <a:cs typeface="Arial"/>
              </a:rPr>
              <a:t>of stating your ideas and </a:t>
            </a:r>
            <a:br>
              <a:rPr lang="en-US" i="1" dirty="0" smtClean="0">
                <a:latin typeface="Arial"/>
                <a:cs typeface="Arial"/>
              </a:rPr>
            </a:br>
            <a:r>
              <a:rPr lang="en-US" i="1" dirty="0" smtClean="0">
                <a:latin typeface="Arial"/>
                <a:cs typeface="Arial"/>
              </a:rPr>
              <a:t>opinions assertively, responding to emotions appropriately, asking effective questions, refusing if needed, and listening to others </a:t>
            </a:r>
            <a:br>
              <a:rPr lang="en-US" i="1" dirty="0" smtClean="0">
                <a:latin typeface="Arial"/>
                <a:cs typeface="Arial"/>
              </a:rPr>
            </a:br>
            <a:r>
              <a:rPr lang="en-US" i="1" dirty="0" smtClean="0">
                <a:latin typeface="Arial"/>
                <a:cs typeface="Arial"/>
              </a:rPr>
              <a:t>to reach an understanding or resolve a dispute or problem peacefully; conflict resolution</a:t>
            </a:r>
            <a:endParaRPr lang="en-US" dirty="0">
              <a:latin typeface="Arial"/>
              <a:cs typeface="Arial"/>
            </a:endParaRPr>
          </a:p>
        </p:txBody>
      </p:sp>
      <p:grpSp>
        <p:nvGrpSpPr>
          <p:cNvPr id="34" name="Group 33"/>
          <p:cNvGrpSpPr/>
          <p:nvPr/>
        </p:nvGrpSpPr>
        <p:grpSpPr>
          <a:xfrm>
            <a:off x="1914869" y="3737067"/>
            <a:ext cx="2856119" cy="1607300"/>
            <a:chOff x="1914869" y="3737067"/>
            <a:chExt cx="2856119" cy="1607300"/>
          </a:xfrm>
        </p:grpSpPr>
        <p:sp>
          <p:nvSpPr>
            <p:cNvPr id="24" name="Right Arrow 23"/>
            <p:cNvSpPr/>
            <p:nvPr/>
          </p:nvSpPr>
          <p:spPr>
            <a:xfrm>
              <a:off x="2991429" y="4341265"/>
              <a:ext cx="1779559" cy="525821"/>
            </a:xfrm>
            <a:prstGeom prst="rightArrow">
              <a:avLst/>
            </a:prstGeom>
            <a:solidFill>
              <a:schemeClr val="tx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Oval 10"/>
            <p:cNvSpPr/>
            <p:nvPr/>
          </p:nvSpPr>
          <p:spPr>
            <a:xfrm>
              <a:off x="1914869" y="3737067"/>
              <a:ext cx="1607300" cy="1607300"/>
            </a:xfrm>
            <a:prstGeom prst="ellipse">
              <a:avLst/>
            </a:prstGeom>
            <a:solidFill>
              <a:srgbClr val="000000"/>
            </a:solidFill>
            <a:ln w="12700" cmpd="sng">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 name="Oval 19"/>
            <p:cNvSpPr/>
            <p:nvPr/>
          </p:nvSpPr>
          <p:spPr>
            <a:xfrm>
              <a:off x="1987894" y="3820021"/>
              <a:ext cx="1454904" cy="1454904"/>
            </a:xfrm>
            <a:prstGeom prst="ellipse">
              <a:avLst/>
            </a:prstGeom>
            <a:noFill/>
            <a:ln w="19050" cmpd="sng">
              <a:solidFill>
                <a:schemeClr val="bg1"/>
              </a:solidFill>
              <a:prstDash val="dot"/>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TextBox 28"/>
            <p:cNvSpPr txBox="1"/>
            <p:nvPr/>
          </p:nvSpPr>
          <p:spPr>
            <a:xfrm>
              <a:off x="2027276" y="4351186"/>
              <a:ext cx="1408852" cy="369332"/>
            </a:xfrm>
            <a:prstGeom prst="rect">
              <a:avLst/>
            </a:prstGeom>
            <a:noFill/>
          </p:spPr>
          <p:txBody>
            <a:bodyPr wrap="square" rtlCol="0">
              <a:spAutoFit/>
            </a:bodyPr>
            <a:lstStyle/>
            <a:p>
              <a:pPr algn="ctr"/>
              <a:r>
                <a:rPr lang="en-US" dirty="0" smtClean="0">
                  <a:ln w="3175" cmpd="sng">
                    <a:solidFill>
                      <a:schemeClr val="tx1"/>
                    </a:solidFill>
                  </a:ln>
                  <a:solidFill>
                    <a:schemeClr val="bg1"/>
                  </a:solidFill>
                  <a:effectLst>
                    <a:outerShdw blurRad="63500" sx="102000" sy="102000" algn="ctr" rotWithShape="0">
                      <a:prstClr val="black">
                        <a:alpha val="40000"/>
                      </a:prstClr>
                    </a:outerShdw>
                  </a:effectLst>
                  <a:latin typeface="Arial Black"/>
                  <a:cs typeface="Arial Black"/>
                </a:rPr>
                <a:t>Listening</a:t>
              </a:r>
              <a:endParaRPr lang="en-US" dirty="0">
                <a:ln w="3175" cmpd="sng">
                  <a:solidFill>
                    <a:schemeClr val="tx1"/>
                  </a:solidFill>
                </a:ln>
                <a:solidFill>
                  <a:schemeClr val="bg1"/>
                </a:solidFill>
                <a:effectLst>
                  <a:outerShdw blurRad="63500" sx="102000" sy="102000" algn="ctr" rotWithShape="0">
                    <a:prstClr val="black">
                      <a:alpha val="40000"/>
                    </a:prstClr>
                  </a:outerShdw>
                </a:effectLst>
                <a:latin typeface="Arial Black"/>
                <a:cs typeface="Arial Black"/>
              </a:endParaRPr>
            </a:p>
          </p:txBody>
        </p:sp>
      </p:grpSp>
      <p:grpSp>
        <p:nvGrpSpPr>
          <p:cNvPr id="36" name="Group 35"/>
          <p:cNvGrpSpPr/>
          <p:nvPr/>
        </p:nvGrpSpPr>
        <p:grpSpPr>
          <a:xfrm>
            <a:off x="3413031" y="426609"/>
            <a:ext cx="1607300" cy="2832680"/>
            <a:chOff x="3413031" y="426609"/>
            <a:chExt cx="1607300" cy="2832680"/>
          </a:xfrm>
        </p:grpSpPr>
        <p:sp>
          <p:nvSpPr>
            <p:cNvPr id="27" name="Right Arrow 26"/>
            <p:cNvSpPr/>
            <p:nvPr/>
          </p:nvSpPr>
          <p:spPr>
            <a:xfrm rot="3546395">
              <a:off x="3532280" y="1860823"/>
              <a:ext cx="2271111" cy="525821"/>
            </a:xfrm>
            <a:prstGeom prst="rightArrow">
              <a:avLst/>
            </a:prstGeom>
            <a:solidFill>
              <a:schemeClr val="tx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Oval 8"/>
            <p:cNvSpPr/>
            <p:nvPr/>
          </p:nvSpPr>
          <p:spPr>
            <a:xfrm>
              <a:off x="3413031" y="426609"/>
              <a:ext cx="1607300" cy="1607300"/>
            </a:xfrm>
            <a:prstGeom prst="ellipse">
              <a:avLst/>
            </a:prstGeom>
            <a:solidFill>
              <a:srgbClr val="000000"/>
            </a:solidFill>
            <a:ln w="12700" cmpd="sng">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Oval 17"/>
            <p:cNvSpPr/>
            <p:nvPr/>
          </p:nvSpPr>
          <p:spPr>
            <a:xfrm>
              <a:off x="3486056" y="509563"/>
              <a:ext cx="1454904" cy="1454904"/>
            </a:xfrm>
            <a:prstGeom prst="ellipse">
              <a:avLst/>
            </a:prstGeom>
            <a:noFill/>
            <a:ln w="19050" cmpd="sng">
              <a:solidFill>
                <a:schemeClr val="bg1"/>
              </a:solidFill>
              <a:prstDash val="dot"/>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 name="TextBox 29"/>
            <p:cNvSpPr txBox="1"/>
            <p:nvPr/>
          </p:nvSpPr>
          <p:spPr>
            <a:xfrm>
              <a:off x="3649847" y="1021461"/>
              <a:ext cx="1121141" cy="369332"/>
            </a:xfrm>
            <a:prstGeom prst="rect">
              <a:avLst/>
            </a:prstGeom>
            <a:noFill/>
          </p:spPr>
          <p:txBody>
            <a:bodyPr wrap="square" rtlCol="0">
              <a:spAutoFit/>
            </a:bodyPr>
            <a:lstStyle/>
            <a:p>
              <a:pPr algn="ctr"/>
              <a:r>
                <a:rPr lang="en-US" dirty="0" smtClean="0">
                  <a:ln w="3175" cmpd="sng">
                    <a:solidFill>
                      <a:schemeClr val="tx1"/>
                    </a:solidFill>
                  </a:ln>
                  <a:solidFill>
                    <a:schemeClr val="bg1"/>
                  </a:solidFill>
                  <a:effectLst>
                    <a:outerShdw blurRad="63500" sx="102000" sy="102000" algn="ctr" rotWithShape="0">
                      <a:prstClr val="black">
                        <a:alpha val="40000"/>
                      </a:prstClr>
                    </a:outerShdw>
                  </a:effectLst>
                  <a:latin typeface="Arial Black"/>
                  <a:cs typeface="Arial Black"/>
                </a:rPr>
                <a:t>Refusal </a:t>
              </a:r>
              <a:endParaRPr lang="en-US" dirty="0">
                <a:ln w="3175" cmpd="sng">
                  <a:solidFill>
                    <a:schemeClr val="tx1"/>
                  </a:solidFill>
                </a:ln>
                <a:solidFill>
                  <a:schemeClr val="bg1"/>
                </a:solidFill>
                <a:effectLst>
                  <a:outerShdw blurRad="63500" sx="102000" sy="102000" algn="ctr" rotWithShape="0">
                    <a:prstClr val="black">
                      <a:alpha val="40000"/>
                    </a:prstClr>
                  </a:outerShdw>
                </a:effectLst>
                <a:latin typeface="Arial Black"/>
                <a:cs typeface="Arial Black"/>
              </a:endParaRPr>
            </a:p>
          </p:txBody>
        </p:sp>
      </p:grpSp>
      <p:grpSp>
        <p:nvGrpSpPr>
          <p:cNvPr id="35" name="Group 34"/>
          <p:cNvGrpSpPr/>
          <p:nvPr/>
        </p:nvGrpSpPr>
        <p:grpSpPr>
          <a:xfrm>
            <a:off x="1636742" y="1785885"/>
            <a:ext cx="3310236" cy="1607300"/>
            <a:chOff x="1636742" y="1785885"/>
            <a:chExt cx="3310236" cy="1607300"/>
          </a:xfrm>
        </p:grpSpPr>
        <p:sp>
          <p:nvSpPr>
            <p:cNvPr id="23" name="Right Arrow 22"/>
            <p:cNvSpPr/>
            <p:nvPr/>
          </p:nvSpPr>
          <p:spPr>
            <a:xfrm rot="1247384">
              <a:off x="3032337" y="2782051"/>
              <a:ext cx="1914641" cy="525821"/>
            </a:xfrm>
            <a:prstGeom prst="rightArrow">
              <a:avLst/>
            </a:prstGeom>
            <a:solidFill>
              <a:schemeClr val="tx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Oval 9"/>
            <p:cNvSpPr/>
            <p:nvPr/>
          </p:nvSpPr>
          <p:spPr>
            <a:xfrm>
              <a:off x="1914868" y="1785885"/>
              <a:ext cx="1607300" cy="1607300"/>
            </a:xfrm>
            <a:prstGeom prst="ellipse">
              <a:avLst/>
            </a:prstGeom>
            <a:solidFill>
              <a:srgbClr val="000000"/>
            </a:solidFill>
            <a:ln w="12700" cmpd="sng">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 name="Oval 18"/>
            <p:cNvSpPr/>
            <p:nvPr/>
          </p:nvSpPr>
          <p:spPr>
            <a:xfrm>
              <a:off x="1987893" y="1868839"/>
              <a:ext cx="1454904" cy="1454904"/>
            </a:xfrm>
            <a:prstGeom prst="ellipse">
              <a:avLst/>
            </a:prstGeom>
            <a:noFill/>
            <a:ln w="19050" cmpd="sng">
              <a:solidFill>
                <a:schemeClr val="bg1"/>
              </a:solidFill>
              <a:prstDash val="dot"/>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 name="TextBox 30"/>
            <p:cNvSpPr txBox="1"/>
            <p:nvPr/>
          </p:nvSpPr>
          <p:spPr>
            <a:xfrm>
              <a:off x="1636742" y="2278098"/>
              <a:ext cx="2162917" cy="646331"/>
            </a:xfrm>
            <a:prstGeom prst="rect">
              <a:avLst/>
            </a:prstGeom>
            <a:noFill/>
          </p:spPr>
          <p:txBody>
            <a:bodyPr wrap="square" rtlCol="0">
              <a:spAutoFit/>
            </a:bodyPr>
            <a:lstStyle/>
            <a:p>
              <a:pPr algn="ctr"/>
              <a:r>
                <a:rPr lang="en-US" dirty="0" smtClean="0">
                  <a:ln w="3175" cmpd="sng">
                    <a:solidFill>
                      <a:schemeClr val="tx1"/>
                    </a:solidFill>
                  </a:ln>
                  <a:solidFill>
                    <a:schemeClr val="bg1"/>
                  </a:solidFill>
                  <a:effectLst>
                    <a:outerShdw blurRad="63500" sx="102000" sy="102000" algn="ctr" rotWithShape="0">
                      <a:prstClr val="black">
                        <a:alpha val="40000"/>
                      </a:prstClr>
                    </a:outerShdw>
                  </a:effectLst>
                  <a:latin typeface="Arial Black"/>
                  <a:cs typeface="Arial Black"/>
                </a:rPr>
                <a:t>Assertive Communication</a:t>
              </a:r>
              <a:endParaRPr lang="en-US" dirty="0">
                <a:ln w="3175" cmpd="sng">
                  <a:solidFill>
                    <a:schemeClr val="tx1"/>
                  </a:solidFill>
                </a:ln>
                <a:solidFill>
                  <a:schemeClr val="bg1"/>
                </a:solidFill>
                <a:effectLst>
                  <a:outerShdw blurRad="63500" sx="102000" sy="102000" algn="ctr" rotWithShape="0">
                    <a:prstClr val="black">
                      <a:alpha val="40000"/>
                    </a:prstClr>
                  </a:outerShdw>
                </a:effectLst>
                <a:latin typeface="Arial Black"/>
                <a:cs typeface="Arial Black"/>
              </a:endParaRPr>
            </a:p>
          </p:txBody>
        </p:sp>
      </p:grpSp>
      <p:grpSp>
        <p:nvGrpSpPr>
          <p:cNvPr id="37" name="Group 36"/>
          <p:cNvGrpSpPr/>
          <p:nvPr/>
        </p:nvGrpSpPr>
        <p:grpSpPr>
          <a:xfrm>
            <a:off x="5367586" y="406771"/>
            <a:ext cx="1630421" cy="2787842"/>
            <a:chOff x="5367586" y="406771"/>
            <a:chExt cx="1630421" cy="2787842"/>
          </a:xfrm>
        </p:grpSpPr>
        <p:sp>
          <p:nvSpPr>
            <p:cNvPr id="12" name="Oval 11"/>
            <p:cNvSpPr/>
            <p:nvPr/>
          </p:nvSpPr>
          <p:spPr>
            <a:xfrm>
              <a:off x="5367586" y="406771"/>
              <a:ext cx="1607300" cy="1607300"/>
            </a:xfrm>
            <a:prstGeom prst="ellipse">
              <a:avLst/>
            </a:prstGeom>
            <a:solidFill>
              <a:srgbClr val="000000"/>
            </a:solidFill>
            <a:ln w="12700" cmpd="sng">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 name="Oval 20"/>
            <p:cNvSpPr/>
            <p:nvPr/>
          </p:nvSpPr>
          <p:spPr>
            <a:xfrm>
              <a:off x="5440611" y="489725"/>
              <a:ext cx="1454904" cy="1454904"/>
            </a:xfrm>
            <a:prstGeom prst="ellipse">
              <a:avLst/>
            </a:prstGeom>
            <a:noFill/>
            <a:ln w="19050" cmpd="sng">
              <a:solidFill>
                <a:schemeClr val="bg1"/>
              </a:solidFill>
              <a:prstDash val="dot"/>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5" name="Right Arrow 24"/>
            <p:cNvSpPr/>
            <p:nvPr/>
          </p:nvSpPr>
          <p:spPr>
            <a:xfrm rot="5400000">
              <a:off x="5054200" y="1782448"/>
              <a:ext cx="2298508" cy="525821"/>
            </a:xfrm>
            <a:prstGeom prst="rightArrow">
              <a:avLst/>
            </a:prstGeom>
            <a:solidFill>
              <a:schemeClr val="tx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2" name="TextBox 31"/>
            <p:cNvSpPr txBox="1"/>
            <p:nvPr/>
          </p:nvSpPr>
          <p:spPr>
            <a:xfrm>
              <a:off x="5384376" y="893348"/>
              <a:ext cx="1613631" cy="646331"/>
            </a:xfrm>
            <a:prstGeom prst="rect">
              <a:avLst/>
            </a:prstGeom>
            <a:noFill/>
          </p:spPr>
          <p:txBody>
            <a:bodyPr wrap="square" rtlCol="0">
              <a:spAutoFit/>
            </a:bodyPr>
            <a:lstStyle/>
            <a:p>
              <a:pPr algn="ctr"/>
              <a:r>
                <a:rPr lang="en-US" dirty="0" smtClean="0">
                  <a:ln w="3175" cmpd="sng">
                    <a:solidFill>
                      <a:schemeClr val="tx1"/>
                    </a:solidFill>
                  </a:ln>
                  <a:solidFill>
                    <a:schemeClr val="bg1"/>
                  </a:solidFill>
                  <a:effectLst>
                    <a:outerShdw blurRad="63500" sx="102000" sy="102000" algn="ctr" rotWithShape="0">
                      <a:prstClr val="black">
                        <a:alpha val="40000"/>
                      </a:prstClr>
                    </a:outerShdw>
                  </a:effectLst>
                  <a:latin typeface="Arial Black"/>
                  <a:cs typeface="Arial Black"/>
                </a:rPr>
                <a:t>Respond to Emotions</a:t>
              </a:r>
              <a:endParaRPr lang="en-US" dirty="0">
                <a:ln w="3175" cmpd="sng">
                  <a:solidFill>
                    <a:schemeClr val="tx1"/>
                  </a:solidFill>
                </a:ln>
                <a:solidFill>
                  <a:schemeClr val="bg1"/>
                </a:solidFill>
                <a:effectLst>
                  <a:outerShdw blurRad="63500" sx="102000" sy="102000" algn="ctr" rotWithShape="0">
                    <a:prstClr val="black">
                      <a:alpha val="40000"/>
                    </a:prstClr>
                  </a:outerShdw>
                </a:effectLst>
                <a:latin typeface="Arial Black"/>
                <a:cs typeface="Arial Black"/>
              </a:endParaRPr>
            </a:p>
          </p:txBody>
        </p:sp>
      </p:grpSp>
      <p:grpSp>
        <p:nvGrpSpPr>
          <p:cNvPr id="38" name="Group 37"/>
          <p:cNvGrpSpPr/>
          <p:nvPr/>
        </p:nvGrpSpPr>
        <p:grpSpPr>
          <a:xfrm>
            <a:off x="7153498" y="396853"/>
            <a:ext cx="1914866" cy="2797760"/>
            <a:chOff x="7153498" y="396853"/>
            <a:chExt cx="1914866" cy="2797760"/>
          </a:xfrm>
        </p:grpSpPr>
        <p:sp>
          <p:nvSpPr>
            <p:cNvPr id="26" name="Right Arrow 25"/>
            <p:cNvSpPr/>
            <p:nvPr/>
          </p:nvSpPr>
          <p:spPr>
            <a:xfrm rot="5400000">
              <a:off x="6952682" y="1782448"/>
              <a:ext cx="2298508" cy="525821"/>
            </a:xfrm>
            <a:prstGeom prst="rightArrow">
              <a:avLst/>
            </a:prstGeom>
            <a:solidFill>
              <a:schemeClr val="tx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Oval 12"/>
            <p:cNvSpPr/>
            <p:nvPr/>
          </p:nvSpPr>
          <p:spPr>
            <a:xfrm>
              <a:off x="7282457" y="396853"/>
              <a:ext cx="1607300" cy="1607300"/>
            </a:xfrm>
            <a:prstGeom prst="ellipse">
              <a:avLst/>
            </a:prstGeom>
            <a:solidFill>
              <a:srgbClr val="000000"/>
            </a:solidFill>
            <a:ln w="12700" cmpd="sng">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 name="Oval 21"/>
            <p:cNvSpPr/>
            <p:nvPr/>
          </p:nvSpPr>
          <p:spPr>
            <a:xfrm>
              <a:off x="7355482" y="479807"/>
              <a:ext cx="1454904" cy="1454904"/>
            </a:xfrm>
            <a:prstGeom prst="ellipse">
              <a:avLst/>
            </a:prstGeom>
            <a:noFill/>
            <a:ln w="19050" cmpd="sng">
              <a:solidFill>
                <a:schemeClr val="bg1"/>
              </a:solidFill>
              <a:prstDash val="dot"/>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TextBox 32"/>
            <p:cNvSpPr txBox="1"/>
            <p:nvPr/>
          </p:nvSpPr>
          <p:spPr>
            <a:xfrm>
              <a:off x="7153498" y="644881"/>
              <a:ext cx="1914866" cy="923330"/>
            </a:xfrm>
            <a:prstGeom prst="rect">
              <a:avLst/>
            </a:prstGeom>
            <a:noFill/>
          </p:spPr>
          <p:txBody>
            <a:bodyPr wrap="square" rtlCol="0">
              <a:spAutoFit/>
            </a:bodyPr>
            <a:lstStyle/>
            <a:p>
              <a:pPr algn="ctr"/>
              <a:r>
                <a:rPr lang="en-US" dirty="0" smtClean="0">
                  <a:ln w="3175" cmpd="sng">
                    <a:solidFill>
                      <a:schemeClr val="tx1"/>
                    </a:solidFill>
                  </a:ln>
                  <a:solidFill>
                    <a:schemeClr val="bg1"/>
                  </a:solidFill>
                  <a:effectLst>
                    <a:outerShdw blurRad="63500" sx="102000" sy="102000" algn="ctr" rotWithShape="0">
                      <a:prstClr val="black">
                        <a:alpha val="40000"/>
                      </a:prstClr>
                    </a:outerShdw>
                  </a:effectLst>
                  <a:latin typeface="Arial Black"/>
                  <a:cs typeface="Arial Black"/>
                </a:rPr>
                <a:t>Ask </a:t>
              </a:r>
            </a:p>
            <a:p>
              <a:pPr algn="ctr"/>
              <a:r>
                <a:rPr lang="en-US" dirty="0" smtClean="0">
                  <a:ln w="3175" cmpd="sng">
                    <a:solidFill>
                      <a:schemeClr val="tx1"/>
                    </a:solidFill>
                  </a:ln>
                  <a:solidFill>
                    <a:schemeClr val="bg1"/>
                  </a:solidFill>
                  <a:effectLst>
                    <a:outerShdw blurRad="63500" sx="102000" sy="102000" algn="ctr" rotWithShape="0">
                      <a:prstClr val="black">
                        <a:alpha val="40000"/>
                      </a:prstClr>
                    </a:outerShdw>
                  </a:effectLst>
                  <a:latin typeface="Arial Black"/>
                  <a:cs typeface="Arial Black"/>
                </a:rPr>
                <a:t>Effective Questions</a:t>
              </a:r>
              <a:endParaRPr lang="en-US" dirty="0">
                <a:ln w="3175" cmpd="sng">
                  <a:solidFill>
                    <a:schemeClr val="tx1"/>
                  </a:solidFill>
                </a:ln>
                <a:solidFill>
                  <a:schemeClr val="bg1"/>
                </a:solidFill>
                <a:effectLst>
                  <a:outerShdw blurRad="63500" sx="102000" sy="102000" algn="ctr" rotWithShape="0">
                    <a:prstClr val="black">
                      <a:alpha val="40000"/>
                    </a:prstClr>
                  </a:outerShdw>
                </a:effectLst>
                <a:latin typeface="Arial Black"/>
                <a:cs typeface="Arial Black"/>
              </a:endParaRPr>
            </a:p>
          </p:txBody>
        </p:sp>
      </p:grpSp>
    </p:spTree>
    <p:extLst>
      <p:ext uri="{BB962C8B-B14F-4D97-AF65-F5344CB8AC3E}">
        <p14:creationId xmlns:p14="http://schemas.microsoft.com/office/powerpoint/2010/main" val="231683596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xmlns:p14="http://schemas.microsoft.com/office/powerpoint/2010/main" spd="slow">
        <p:split orient="vert"/>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Rectangle 43"/>
          <p:cNvSpPr/>
          <p:nvPr/>
        </p:nvSpPr>
        <p:spPr>
          <a:xfrm>
            <a:off x="466315" y="1825494"/>
            <a:ext cx="8294464" cy="4616920"/>
          </a:xfrm>
          <a:prstGeom prst="rect">
            <a:avLst/>
          </a:prstGeom>
          <a:solidFill>
            <a:schemeClr val="bg1">
              <a:lumMod val="8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Rectangle 7"/>
          <p:cNvSpPr/>
          <p:nvPr/>
        </p:nvSpPr>
        <p:spPr>
          <a:xfrm>
            <a:off x="71542" y="59526"/>
            <a:ext cx="9072458" cy="6726545"/>
          </a:xfrm>
          <a:prstGeom prst="rect">
            <a:avLst/>
          </a:prstGeom>
          <a:noFill/>
          <a:ln w="57150" cmpd="sng">
            <a:solidFill>
              <a:schemeClr val="accent4">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811950" y="290036"/>
            <a:ext cx="5599478" cy="1143000"/>
          </a:xfrm>
        </p:spPr>
        <p:txBody>
          <a:bodyPr>
            <a:normAutofit/>
          </a:bodyPr>
          <a:lstStyle/>
          <a:p>
            <a:r>
              <a:rPr lang="en-US" sz="6600" dirty="0" smtClean="0">
                <a:solidFill>
                  <a:schemeClr val="bg1">
                    <a:lumMod val="65000"/>
                  </a:schemeClr>
                </a:solidFill>
                <a:latin typeface="Impact"/>
                <a:cs typeface="Impact"/>
              </a:rPr>
              <a:t>NEGOTIATION</a:t>
            </a:r>
            <a:endParaRPr lang="en-US" sz="6600" dirty="0">
              <a:solidFill>
                <a:schemeClr val="bg1">
                  <a:lumMod val="65000"/>
                </a:schemeClr>
              </a:solidFill>
              <a:latin typeface="Impact"/>
              <a:cs typeface="Impact"/>
            </a:endParaRPr>
          </a:p>
        </p:txBody>
      </p:sp>
      <p:sp>
        <p:nvSpPr>
          <p:cNvPr id="4" name="Title 1"/>
          <p:cNvSpPr txBox="1">
            <a:spLocks/>
          </p:cNvSpPr>
          <p:nvPr/>
        </p:nvSpPr>
        <p:spPr>
          <a:xfrm>
            <a:off x="1835364" y="263858"/>
            <a:ext cx="5599478" cy="1143000"/>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6600" dirty="0" smtClean="0">
                <a:solidFill>
                  <a:schemeClr val="bg1"/>
                </a:solidFill>
                <a:latin typeface="Impact"/>
                <a:cs typeface="Impact"/>
              </a:rPr>
              <a:t>NEGOTIATION</a:t>
            </a:r>
            <a:endParaRPr lang="en-US" sz="6600" dirty="0">
              <a:solidFill>
                <a:schemeClr val="bg1"/>
              </a:solidFill>
              <a:latin typeface="Impact"/>
              <a:cs typeface="Impact"/>
            </a:endParaRPr>
          </a:p>
        </p:txBody>
      </p:sp>
      <p:sp>
        <p:nvSpPr>
          <p:cNvPr id="5" name="Title 1"/>
          <p:cNvSpPr txBox="1">
            <a:spLocks/>
          </p:cNvSpPr>
          <p:nvPr/>
        </p:nvSpPr>
        <p:spPr>
          <a:xfrm>
            <a:off x="1855208" y="234095"/>
            <a:ext cx="5599478" cy="1143000"/>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6600" dirty="0" smtClean="0">
                <a:latin typeface="Impact"/>
                <a:cs typeface="Impact"/>
              </a:rPr>
              <a:t>NEGOTIATION</a:t>
            </a:r>
            <a:endParaRPr lang="en-US" sz="6600" dirty="0">
              <a:latin typeface="Impact"/>
              <a:cs typeface="Impact"/>
            </a:endParaRPr>
          </a:p>
        </p:txBody>
      </p:sp>
      <p:sp>
        <p:nvSpPr>
          <p:cNvPr id="6" name="Oval 5"/>
          <p:cNvSpPr/>
          <p:nvPr/>
        </p:nvSpPr>
        <p:spPr>
          <a:xfrm rot="5400000">
            <a:off x="4653230" y="-1629015"/>
            <a:ext cx="45719" cy="6151117"/>
          </a:xfrm>
          <a:prstGeom prst="ellipse">
            <a:avLst/>
          </a:prstGeom>
          <a:gradFill flip="none" rotWithShape="1">
            <a:gsLst>
              <a:gs pos="35000">
                <a:schemeClr val="dk1">
                  <a:tint val="100000"/>
                  <a:shade val="100000"/>
                  <a:satMod val="130000"/>
                </a:schemeClr>
              </a:gs>
              <a:gs pos="0">
                <a:schemeClr val="dk1">
                  <a:tint val="50000"/>
                  <a:shade val="100000"/>
                  <a:satMod val="350000"/>
                </a:schemeClr>
              </a:gs>
            </a:gsLst>
            <a:path path="circle">
              <a:fillToRect l="50000" t="50000" r="50000" b="50000"/>
            </a:path>
            <a:tileRect/>
          </a:gradFill>
          <a:ln>
            <a:noFill/>
          </a:ln>
        </p:spPr>
        <p:style>
          <a:lnRef idx="1">
            <a:schemeClr val="dk1"/>
          </a:lnRef>
          <a:fillRef idx="3">
            <a:schemeClr val="dk1"/>
          </a:fillRef>
          <a:effectRef idx="2">
            <a:schemeClr val="dk1"/>
          </a:effectRef>
          <a:fontRef idx="minor">
            <a:schemeClr val="lt1"/>
          </a:fontRef>
        </p:style>
        <p:txBody>
          <a:bodyPr rtlCol="0" anchor="ctr"/>
          <a:lstStyle/>
          <a:p>
            <a:pPr algn="ctr"/>
            <a:endParaRPr lang="en-US"/>
          </a:p>
        </p:txBody>
      </p:sp>
      <p:sp>
        <p:nvSpPr>
          <p:cNvPr id="3" name="Rectangle 2"/>
          <p:cNvSpPr/>
          <p:nvPr/>
        </p:nvSpPr>
        <p:spPr>
          <a:xfrm>
            <a:off x="188511" y="234095"/>
            <a:ext cx="8830229" cy="6442844"/>
          </a:xfrm>
          <a:prstGeom prst="rect">
            <a:avLst/>
          </a:prstGeom>
          <a:noFill/>
          <a:ln w="12700" cmpd="sng">
            <a:solidFill>
              <a:srgbClr val="935A0C"/>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aphicFrame>
        <p:nvGraphicFramePr>
          <p:cNvPr id="41" name="Table 40"/>
          <p:cNvGraphicFramePr>
            <a:graphicFrameLocks noGrp="1"/>
          </p:cNvGraphicFramePr>
          <p:nvPr>
            <p:extLst>
              <p:ext uri="{D42A27DB-BD31-4B8C-83A1-F6EECF244321}">
                <p14:modId xmlns:p14="http://schemas.microsoft.com/office/powerpoint/2010/main" val="866213589"/>
              </p:ext>
            </p:extLst>
          </p:nvPr>
        </p:nvGraphicFramePr>
        <p:xfrm>
          <a:off x="3544889" y="2385100"/>
          <a:ext cx="4782214" cy="3547748"/>
        </p:xfrm>
        <a:graphic>
          <a:graphicData uri="http://schemas.openxmlformats.org/drawingml/2006/table">
            <a:tbl>
              <a:tblPr firstRow="1" bandRow="1">
                <a:effectLst>
                  <a:outerShdw blurRad="50800" dist="38100" dir="5400000" algn="t" rotWithShape="0">
                    <a:prstClr val="black">
                      <a:alpha val="40000"/>
                    </a:prstClr>
                  </a:outerShdw>
                </a:effectLst>
                <a:tableStyleId>{5C22544A-7EE6-4342-B048-85BDC9FD1C3A}</a:tableStyleId>
              </a:tblPr>
              <a:tblGrid>
                <a:gridCol w="2520087"/>
                <a:gridCol w="2262127"/>
              </a:tblGrid>
              <a:tr h="541637">
                <a:tc>
                  <a:txBody>
                    <a:bodyPr/>
                    <a:lstStyle/>
                    <a:p>
                      <a:pPr algn="ctr"/>
                      <a:r>
                        <a:rPr lang="en-US" dirty="0" smtClean="0">
                          <a:latin typeface="Bookman"/>
                          <a:ea typeface="Bookman"/>
                          <a:cs typeface="Bookman"/>
                        </a:rPr>
                        <a:t>Decision</a:t>
                      </a:r>
                      <a:r>
                        <a:rPr lang="en-US" baseline="0" dirty="0" smtClean="0">
                          <a:latin typeface="Bookman"/>
                          <a:ea typeface="Bookman"/>
                          <a:cs typeface="Bookman"/>
                        </a:rPr>
                        <a:t> Making</a:t>
                      </a:r>
                      <a:endParaRPr lang="en-US" dirty="0">
                        <a:latin typeface="Bookman"/>
                        <a:ea typeface="Bookman"/>
                        <a:cs typeface="Bookman"/>
                      </a:endParaRPr>
                    </a:p>
                  </a:txBody>
                  <a:tcPr anchor="ctr">
                    <a:lnL w="38100" cap="flat" cmpd="sng" algn="ctr">
                      <a:solidFill>
                        <a:prstClr val="white"/>
                      </a:solidFill>
                      <a:prstDash val="solid"/>
                      <a:round/>
                      <a:headEnd type="none" w="med" len="med"/>
                      <a:tailEnd type="none" w="med" len="med"/>
                    </a:lnL>
                    <a:lnT w="38100" cap="flat" cmpd="sng" algn="ctr">
                      <a:solidFill>
                        <a:prstClr val="white"/>
                      </a:solidFill>
                      <a:prstDash val="solid"/>
                      <a:round/>
                      <a:headEnd type="none" w="med" len="med"/>
                      <a:tailEnd type="none" w="med" len="med"/>
                    </a:lnT>
                    <a:solidFill>
                      <a:schemeClr val="accent2">
                        <a:lumMod val="75000"/>
                        <a:lumOff val="25000"/>
                      </a:schemeClr>
                    </a:solidFill>
                  </a:tcPr>
                </a:tc>
                <a:tc>
                  <a:txBody>
                    <a:bodyPr/>
                    <a:lstStyle/>
                    <a:p>
                      <a:pPr algn="ctr"/>
                      <a:r>
                        <a:rPr lang="en-US" dirty="0" smtClean="0">
                          <a:latin typeface="Bookman"/>
                          <a:ea typeface="Bookman"/>
                          <a:cs typeface="Bookman"/>
                        </a:rPr>
                        <a:t>Negotiation</a:t>
                      </a:r>
                      <a:endParaRPr lang="en-US" dirty="0">
                        <a:latin typeface="Bookman"/>
                        <a:ea typeface="Bookman"/>
                        <a:cs typeface="Bookman"/>
                      </a:endParaRPr>
                    </a:p>
                  </a:txBody>
                  <a:tcPr anchor="ctr">
                    <a:lnR w="38100" cap="flat" cmpd="sng" algn="ctr">
                      <a:solidFill>
                        <a:prstClr val="white"/>
                      </a:solidFill>
                      <a:prstDash val="solid"/>
                      <a:round/>
                      <a:headEnd type="none" w="med" len="med"/>
                      <a:tailEnd type="none" w="med" len="med"/>
                    </a:lnR>
                    <a:lnT w="38100" cap="flat" cmpd="sng" algn="ctr">
                      <a:solidFill>
                        <a:prstClr val="white"/>
                      </a:solidFill>
                      <a:prstDash val="solid"/>
                      <a:round/>
                      <a:headEnd type="none" w="med" len="med"/>
                      <a:tailEnd type="none" w="med" len="med"/>
                    </a:lnT>
                    <a:solidFill>
                      <a:schemeClr val="accent2">
                        <a:lumMod val="75000"/>
                        <a:lumOff val="25000"/>
                      </a:schemeClr>
                    </a:solidFill>
                  </a:tcPr>
                </a:tc>
              </a:tr>
              <a:tr h="3006111">
                <a:tc>
                  <a:txBody>
                    <a:bodyPr/>
                    <a:lstStyle/>
                    <a:p>
                      <a:r>
                        <a:rPr lang="en-US" b="1" u="sng" dirty="0" smtClean="0">
                          <a:latin typeface="Bookman"/>
                          <a:ea typeface="Bookman"/>
                          <a:cs typeface="Bookman"/>
                        </a:rPr>
                        <a:t>Step 1</a:t>
                      </a:r>
                      <a:r>
                        <a:rPr lang="en-US" dirty="0" smtClean="0">
                          <a:latin typeface="Bookman"/>
                          <a:ea typeface="Bookman"/>
                          <a:cs typeface="Bookman"/>
                        </a:rPr>
                        <a:t>: Describe the decision or problem.</a:t>
                      </a:r>
                      <a:endParaRPr lang="en-US" dirty="0">
                        <a:latin typeface="Bookman"/>
                        <a:ea typeface="Bookman"/>
                        <a:cs typeface="Bookman"/>
                      </a:endParaRPr>
                    </a:p>
                  </a:txBody>
                  <a:tcPr>
                    <a:lnL w="38100" cap="flat" cmpd="sng" algn="ctr">
                      <a:solidFill>
                        <a:prstClr val="white"/>
                      </a:solidFill>
                      <a:prstDash val="solid"/>
                      <a:round/>
                      <a:headEnd type="none" w="med" len="med"/>
                      <a:tailEnd type="none" w="med" len="med"/>
                    </a:lnL>
                    <a:lnB w="38100" cap="flat" cmpd="sng" algn="ctr">
                      <a:solidFill>
                        <a:prstClr val="white"/>
                      </a:solidFill>
                      <a:prstDash val="solid"/>
                      <a:round/>
                      <a:headEnd type="none" w="med" len="med"/>
                      <a:tailEnd type="none" w="med" len="med"/>
                    </a:lnB>
                    <a:solidFill>
                      <a:schemeClr val="accent2">
                        <a:lumMod val="10000"/>
                        <a:lumOff val="90000"/>
                      </a:schemeClr>
                    </a:solidFill>
                  </a:tcPr>
                </a:tc>
                <a:tc>
                  <a:txBody>
                    <a:bodyPr/>
                    <a:lstStyle/>
                    <a:p>
                      <a:r>
                        <a:rPr lang="en-US" dirty="0" smtClean="0">
                          <a:latin typeface="Bookman"/>
                          <a:ea typeface="Bookman"/>
                          <a:cs typeface="Bookman"/>
                        </a:rPr>
                        <a:t>Does</a:t>
                      </a:r>
                      <a:r>
                        <a:rPr lang="en-US" baseline="0" dirty="0" smtClean="0">
                          <a:latin typeface="Bookman"/>
                          <a:ea typeface="Bookman"/>
                          <a:cs typeface="Bookman"/>
                        </a:rPr>
                        <a:t> everyone involved in the negotiation describe the problem or issue </a:t>
                      </a:r>
                      <a:br>
                        <a:rPr lang="en-US" baseline="0" dirty="0" smtClean="0">
                          <a:latin typeface="Bookman"/>
                          <a:ea typeface="Bookman"/>
                          <a:cs typeface="Bookman"/>
                        </a:rPr>
                      </a:br>
                      <a:r>
                        <a:rPr lang="en-US" baseline="0" dirty="0" smtClean="0">
                          <a:latin typeface="Bookman"/>
                          <a:ea typeface="Bookman"/>
                          <a:cs typeface="Bookman"/>
                        </a:rPr>
                        <a:t>in the same way?</a:t>
                      </a:r>
                    </a:p>
                    <a:p>
                      <a:endParaRPr lang="en-US" baseline="0" dirty="0" smtClean="0">
                        <a:latin typeface="Bookman"/>
                        <a:ea typeface="Bookman"/>
                        <a:cs typeface="Bookman"/>
                      </a:endParaRPr>
                    </a:p>
                    <a:p>
                      <a:r>
                        <a:rPr lang="en-US" baseline="0" dirty="0" smtClean="0">
                          <a:latin typeface="Bookman"/>
                          <a:ea typeface="Bookman"/>
                          <a:cs typeface="Bookman"/>
                        </a:rPr>
                        <a:t>If not, keep sharing ideas </a:t>
                      </a:r>
                      <a:br>
                        <a:rPr lang="en-US" baseline="0" dirty="0" smtClean="0">
                          <a:latin typeface="Bookman"/>
                          <a:ea typeface="Bookman"/>
                          <a:cs typeface="Bookman"/>
                        </a:rPr>
                      </a:br>
                      <a:r>
                        <a:rPr lang="en-US" baseline="0" dirty="0" smtClean="0">
                          <a:latin typeface="Bookman"/>
                          <a:ea typeface="Bookman"/>
                          <a:cs typeface="Bookman"/>
                        </a:rPr>
                        <a:t>and listening.</a:t>
                      </a:r>
                      <a:endParaRPr lang="en-US" dirty="0">
                        <a:latin typeface="Bookman"/>
                        <a:ea typeface="Bookman"/>
                        <a:cs typeface="Bookman"/>
                      </a:endParaRPr>
                    </a:p>
                  </a:txBody>
                  <a:tcPr>
                    <a:lnR w="38100" cap="flat" cmpd="sng" algn="ctr">
                      <a:solidFill>
                        <a:prstClr val="white"/>
                      </a:solidFill>
                      <a:prstDash val="solid"/>
                      <a:round/>
                      <a:headEnd type="none" w="med" len="med"/>
                      <a:tailEnd type="none" w="med" len="med"/>
                    </a:lnR>
                    <a:lnB w="38100" cap="flat" cmpd="sng" algn="ctr">
                      <a:solidFill>
                        <a:prstClr val="white"/>
                      </a:solidFill>
                      <a:prstDash val="solid"/>
                      <a:round/>
                      <a:headEnd type="none" w="med" len="med"/>
                      <a:tailEnd type="none" w="med" len="med"/>
                    </a:lnB>
                    <a:solidFill>
                      <a:schemeClr val="accent2">
                        <a:lumMod val="10000"/>
                        <a:lumOff val="90000"/>
                      </a:schemeClr>
                    </a:solidFill>
                  </a:tcPr>
                </a:tc>
              </a:tr>
            </a:tbl>
          </a:graphicData>
        </a:graphic>
      </p:graphicFrame>
      <p:sp>
        <p:nvSpPr>
          <p:cNvPr id="45" name="Oval 44"/>
          <p:cNvSpPr/>
          <p:nvPr/>
        </p:nvSpPr>
        <p:spPr>
          <a:xfrm rot="5400000">
            <a:off x="4653230" y="-828484"/>
            <a:ext cx="45719" cy="4795329"/>
          </a:xfrm>
          <a:prstGeom prst="ellipse">
            <a:avLst/>
          </a:prstGeom>
          <a:gradFill flip="none" rotWithShape="1">
            <a:gsLst>
              <a:gs pos="35000">
                <a:schemeClr val="dk1">
                  <a:tint val="100000"/>
                  <a:shade val="100000"/>
                  <a:satMod val="130000"/>
                </a:schemeClr>
              </a:gs>
              <a:gs pos="0">
                <a:schemeClr val="dk1">
                  <a:tint val="50000"/>
                  <a:shade val="100000"/>
                  <a:satMod val="350000"/>
                </a:schemeClr>
              </a:gs>
            </a:gsLst>
            <a:path path="circle">
              <a:fillToRect l="50000" t="50000" r="50000" b="50000"/>
            </a:path>
            <a:tileRect/>
          </a:gradFill>
          <a:ln>
            <a:noFill/>
          </a:ln>
        </p:spPr>
        <p:style>
          <a:lnRef idx="1">
            <a:schemeClr val="dk1"/>
          </a:lnRef>
          <a:fillRef idx="3">
            <a:schemeClr val="dk1"/>
          </a:fillRef>
          <a:effectRef idx="2">
            <a:schemeClr val="dk1"/>
          </a:effectRef>
          <a:fontRef idx="minor">
            <a:schemeClr val="lt1"/>
          </a:fontRef>
        </p:style>
        <p:txBody>
          <a:bodyPr rtlCol="0" anchor="ctr"/>
          <a:lstStyle/>
          <a:p>
            <a:pPr algn="ctr"/>
            <a:endParaRPr lang="en-US"/>
          </a:p>
        </p:txBody>
      </p:sp>
      <p:pic>
        <p:nvPicPr>
          <p:cNvPr id="13" name="Picture 12" descr="Girl-Yellow-Shi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flipH="1">
            <a:off x="589354" y="2008102"/>
            <a:ext cx="3597565" cy="4959030"/>
          </a:xfrm>
          <a:prstGeom prst="rect">
            <a:avLst/>
          </a:prstGeom>
          <a:effectLst>
            <a:outerShdw blurRad="50800" dist="38100" algn="l" rotWithShape="0">
              <a:prstClr val="black">
                <a:alpha val="40000"/>
              </a:prstClr>
            </a:outerShdw>
          </a:effectLst>
        </p:spPr>
      </p:pic>
    </p:spTree>
    <p:extLst>
      <p:ext uri="{BB962C8B-B14F-4D97-AF65-F5344CB8AC3E}">
        <p14:creationId xmlns:p14="http://schemas.microsoft.com/office/powerpoint/2010/main" val="1198316004"/>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xmlns:p14="http://schemas.microsoft.com/office/powerpoint/2010/main" spd="slow">
        <p:blinds dir="vert"/>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Rectangle 43"/>
          <p:cNvSpPr/>
          <p:nvPr/>
        </p:nvSpPr>
        <p:spPr>
          <a:xfrm>
            <a:off x="466315" y="1825494"/>
            <a:ext cx="8294464" cy="4762154"/>
          </a:xfrm>
          <a:prstGeom prst="rect">
            <a:avLst/>
          </a:prstGeom>
          <a:solidFill>
            <a:schemeClr val="bg1">
              <a:lumMod val="8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Rectangle 7"/>
          <p:cNvSpPr/>
          <p:nvPr/>
        </p:nvSpPr>
        <p:spPr>
          <a:xfrm>
            <a:off x="71542" y="59526"/>
            <a:ext cx="9072458" cy="6726545"/>
          </a:xfrm>
          <a:prstGeom prst="rect">
            <a:avLst/>
          </a:prstGeom>
          <a:noFill/>
          <a:ln w="57150" cmpd="sng">
            <a:solidFill>
              <a:schemeClr val="accent4">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811950" y="151142"/>
            <a:ext cx="5599478" cy="1143000"/>
          </a:xfrm>
        </p:spPr>
        <p:txBody>
          <a:bodyPr>
            <a:normAutofit/>
          </a:bodyPr>
          <a:lstStyle/>
          <a:p>
            <a:r>
              <a:rPr lang="en-US" sz="6000" dirty="0" smtClean="0">
                <a:solidFill>
                  <a:schemeClr val="bg1">
                    <a:lumMod val="65000"/>
                  </a:schemeClr>
                </a:solidFill>
                <a:latin typeface="Impact"/>
                <a:cs typeface="Impact"/>
              </a:rPr>
              <a:t>NEGOTIATION</a:t>
            </a:r>
            <a:endParaRPr lang="en-US" sz="6000" dirty="0">
              <a:solidFill>
                <a:schemeClr val="bg1">
                  <a:lumMod val="65000"/>
                </a:schemeClr>
              </a:solidFill>
              <a:latin typeface="Impact"/>
              <a:cs typeface="Impact"/>
            </a:endParaRPr>
          </a:p>
        </p:txBody>
      </p:sp>
      <p:sp>
        <p:nvSpPr>
          <p:cNvPr id="4" name="Title 1"/>
          <p:cNvSpPr txBox="1">
            <a:spLocks/>
          </p:cNvSpPr>
          <p:nvPr/>
        </p:nvSpPr>
        <p:spPr>
          <a:xfrm>
            <a:off x="1835364" y="124964"/>
            <a:ext cx="5599478" cy="1143000"/>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6000" dirty="0" smtClean="0">
                <a:solidFill>
                  <a:schemeClr val="bg1"/>
                </a:solidFill>
                <a:latin typeface="Impact"/>
                <a:cs typeface="Impact"/>
              </a:rPr>
              <a:t>NEGOTIATION</a:t>
            </a:r>
            <a:endParaRPr lang="en-US" sz="6000" dirty="0">
              <a:solidFill>
                <a:schemeClr val="bg1"/>
              </a:solidFill>
              <a:latin typeface="Impact"/>
              <a:cs typeface="Impact"/>
            </a:endParaRPr>
          </a:p>
        </p:txBody>
      </p:sp>
      <p:sp>
        <p:nvSpPr>
          <p:cNvPr id="5" name="Title 1"/>
          <p:cNvSpPr txBox="1">
            <a:spLocks/>
          </p:cNvSpPr>
          <p:nvPr/>
        </p:nvSpPr>
        <p:spPr>
          <a:xfrm>
            <a:off x="1855208" y="95201"/>
            <a:ext cx="5599478" cy="1143000"/>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6000" dirty="0" smtClean="0">
                <a:latin typeface="Impact"/>
                <a:cs typeface="Impact"/>
              </a:rPr>
              <a:t>NEGOTIATION</a:t>
            </a:r>
            <a:endParaRPr lang="en-US" sz="6000" dirty="0">
              <a:latin typeface="Impact"/>
              <a:cs typeface="Impact"/>
            </a:endParaRPr>
          </a:p>
        </p:txBody>
      </p:sp>
      <p:sp>
        <p:nvSpPr>
          <p:cNvPr id="6" name="Oval 5"/>
          <p:cNvSpPr/>
          <p:nvPr/>
        </p:nvSpPr>
        <p:spPr>
          <a:xfrm rot="5400000">
            <a:off x="4653230" y="-1896882"/>
            <a:ext cx="45719" cy="6151117"/>
          </a:xfrm>
          <a:prstGeom prst="ellipse">
            <a:avLst/>
          </a:prstGeom>
          <a:gradFill flip="none" rotWithShape="1">
            <a:gsLst>
              <a:gs pos="35000">
                <a:schemeClr val="dk1">
                  <a:tint val="100000"/>
                  <a:shade val="100000"/>
                  <a:satMod val="130000"/>
                </a:schemeClr>
              </a:gs>
              <a:gs pos="0">
                <a:schemeClr val="dk1">
                  <a:tint val="50000"/>
                  <a:shade val="100000"/>
                  <a:satMod val="350000"/>
                </a:schemeClr>
              </a:gs>
            </a:gsLst>
            <a:path path="circle">
              <a:fillToRect l="50000" t="50000" r="50000" b="50000"/>
            </a:path>
            <a:tileRect/>
          </a:gradFill>
          <a:ln>
            <a:noFill/>
          </a:ln>
        </p:spPr>
        <p:style>
          <a:lnRef idx="1">
            <a:schemeClr val="dk1"/>
          </a:lnRef>
          <a:fillRef idx="3">
            <a:schemeClr val="dk1"/>
          </a:fillRef>
          <a:effectRef idx="2">
            <a:schemeClr val="dk1"/>
          </a:effectRef>
          <a:fontRef idx="minor">
            <a:schemeClr val="lt1"/>
          </a:fontRef>
        </p:style>
        <p:txBody>
          <a:bodyPr rtlCol="0" anchor="ctr"/>
          <a:lstStyle/>
          <a:p>
            <a:pPr algn="ctr"/>
            <a:endParaRPr lang="en-US"/>
          </a:p>
        </p:txBody>
      </p:sp>
      <p:sp>
        <p:nvSpPr>
          <p:cNvPr id="3" name="Rectangle 2"/>
          <p:cNvSpPr/>
          <p:nvPr/>
        </p:nvSpPr>
        <p:spPr>
          <a:xfrm>
            <a:off x="188511" y="234095"/>
            <a:ext cx="8830229" cy="6442844"/>
          </a:xfrm>
          <a:prstGeom prst="rect">
            <a:avLst/>
          </a:prstGeom>
          <a:noFill/>
          <a:ln w="12700" cmpd="sng">
            <a:solidFill>
              <a:srgbClr val="935A0C"/>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aphicFrame>
        <p:nvGraphicFramePr>
          <p:cNvPr id="41" name="Table 40"/>
          <p:cNvGraphicFramePr>
            <a:graphicFrameLocks noGrp="1"/>
          </p:cNvGraphicFramePr>
          <p:nvPr>
            <p:extLst>
              <p:ext uri="{D42A27DB-BD31-4B8C-83A1-F6EECF244321}">
                <p14:modId xmlns:p14="http://schemas.microsoft.com/office/powerpoint/2010/main" val="2871747273"/>
              </p:ext>
            </p:extLst>
          </p:nvPr>
        </p:nvGraphicFramePr>
        <p:xfrm>
          <a:off x="684587" y="1576921"/>
          <a:ext cx="7857912" cy="2351865"/>
        </p:xfrm>
        <a:graphic>
          <a:graphicData uri="http://schemas.openxmlformats.org/drawingml/2006/table">
            <a:tbl>
              <a:tblPr firstRow="1" bandRow="1">
                <a:effectLst>
                  <a:outerShdw blurRad="50800" dist="38100" dir="5400000" algn="t" rotWithShape="0">
                    <a:prstClr val="black">
                      <a:alpha val="40000"/>
                    </a:prstClr>
                  </a:outerShdw>
                </a:effectLst>
                <a:tableStyleId>{5C22544A-7EE6-4342-B048-85BDC9FD1C3A}</a:tableStyleId>
              </a:tblPr>
              <a:tblGrid>
                <a:gridCol w="3879348"/>
                <a:gridCol w="3978564"/>
              </a:tblGrid>
              <a:tr h="536295">
                <a:tc>
                  <a:txBody>
                    <a:bodyPr/>
                    <a:lstStyle/>
                    <a:p>
                      <a:pPr algn="ctr"/>
                      <a:r>
                        <a:rPr lang="en-US" dirty="0" smtClean="0">
                          <a:latin typeface="Bookman"/>
                          <a:ea typeface="Bookman"/>
                          <a:cs typeface="Bookman"/>
                        </a:rPr>
                        <a:t>Decision</a:t>
                      </a:r>
                      <a:r>
                        <a:rPr lang="en-US" baseline="0" dirty="0" smtClean="0">
                          <a:latin typeface="Bookman"/>
                          <a:ea typeface="Bookman"/>
                          <a:cs typeface="Bookman"/>
                        </a:rPr>
                        <a:t> Making</a:t>
                      </a:r>
                      <a:endParaRPr lang="en-US" dirty="0">
                        <a:latin typeface="Bookman"/>
                        <a:ea typeface="Bookman"/>
                        <a:cs typeface="Bookman"/>
                      </a:endParaRPr>
                    </a:p>
                  </a:txBody>
                  <a:tcPr anchor="ctr">
                    <a:lnL w="38100" cap="flat" cmpd="sng" algn="ctr">
                      <a:solidFill>
                        <a:prstClr val="white"/>
                      </a:solidFill>
                      <a:prstDash val="solid"/>
                      <a:round/>
                      <a:headEnd type="none" w="med" len="med"/>
                      <a:tailEnd type="none" w="med" len="med"/>
                    </a:lnL>
                    <a:lnT w="38100" cap="flat" cmpd="sng" algn="ctr">
                      <a:solidFill>
                        <a:prstClr val="white"/>
                      </a:solidFill>
                      <a:prstDash val="solid"/>
                      <a:round/>
                      <a:headEnd type="none" w="med" len="med"/>
                      <a:tailEnd type="none" w="med" len="med"/>
                    </a:lnT>
                    <a:solidFill>
                      <a:schemeClr val="accent2">
                        <a:lumMod val="75000"/>
                        <a:lumOff val="25000"/>
                      </a:schemeClr>
                    </a:solidFill>
                  </a:tcPr>
                </a:tc>
                <a:tc>
                  <a:txBody>
                    <a:bodyPr/>
                    <a:lstStyle/>
                    <a:p>
                      <a:pPr algn="ctr"/>
                      <a:r>
                        <a:rPr lang="en-US" dirty="0" smtClean="0">
                          <a:latin typeface="Bookman"/>
                          <a:ea typeface="Bookman"/>
                          <a:cs typeface="Bookman"/>
                        </a:rPr>
                        <a:t>Negotiation</a:t>
                      </a:r>
                      <a:endParaRPr lang="en-US" dirty="0">
                        <a:latin typeface="Bookman"/>
                        <a:ea typeface="Bookman"/>
                        <a:cs typeface="Bookman"/>
                      </a:endParaRPr>
                    </a:p>
                  </a:txBody>
                  <a:tcPr anchor="ctr">
                    <a:lnR w="38100" cap="flat" cmpd="sng" algn="ctr">
                      <a:solidFill>
                        <a:prstClr val="white"/>
                      </a:solidFill>
                      <a:prstDash val="solid"/>
                      <a:round/>
                      <a:headEnd type="none" w="med" len="med"/>
                      <a:tailEnd type="none" w="med" len="med"/>
                    </a:lnR>
                    <a:lnT w="38100" cap="flat" cmpd="sng" algn="ctr">
                      <a:solidFill>
                        <a:prstClr val="white"/>
                      </a:solidFill>
                      <a:prstDash val="solid"/>
                      <a:round/>
                      <a:headEnd type="none" w="med" len="med"/>
                      <a:tailEnd type="none" w="med" len="med"/>
                    </a:lnT>
                    <a:solidFill>
                      <a:schemeClr val="accent2">
                        <a:lumMod val="75000"/>
                        <a:lumOff val="25000"/>
                      </a:schemeClr>
                    </a:solidFill>
                  </a:tcPr>
                </a:tc>
              </a:tr>
              <a:tr h="1815570">
                <a:tc>
                  <a:txBody>
                    <a:bodyPr/>
                    <a:lstStyle/>
                    <a:p>
                      <a:r>
                        <a:rPr lang="en-US" b="1" u="sng" dirty="0" smtClean="0">
                          <a:latin typeface="Bookman"/>
                          <a:ea typeface="Bookman"/>
                          <a:cs typeface="Bookman"/>
                        </a:rPr>
                        <a:t>Step 2</a:t>
                      </a:r>
                      <a:r>
                        <a:rPr lang="en-US" dirty="0" smtClean="0">
                          <a:latin typeface="Bookman"/>
                          <a:ea typeface="Bookman"/>
                          <a:cs typeface="Bookman"/>
                        </a:rPr>
                        <a:t>: Identify what you want to happen.</a:t>
                      </a:r>
                    </a:p>
                    <a:p>
                      <a:endParaRPr lang="en-US" dirty="0" smtClean="0">
                        <a:latin typeface="Bookman"/>
                        <a:ea typeface="Bookman"/>
                        <a:cs typeface="Bookman"/>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i="1" dirty="0" smtClean="0">
                          <a:latin typeface="Bookman"/>
                          <a:ea typeface="Bookman"/>
                          <a:cs typeface="Bookman"/>
                        </a:rPr>
                        <a:t>Check your thinking.</a:t>
                      </a:r>
                    </a:p>
                    <a:p>
                      <a:endParaRPr lang="en-US" dirty="0" smtClean="0">
                        <a:latin typeface="Bookman"/>
                        <a:ea typeface="Bookman"/>
                        <a:cs typeface="Bookman"/>
                      </a:endParaRPr>
                    </a:p>
                  </a:txBody>
                  <a:tcPr>
                    <a:lnL w="38100" cap="flat" cmpd="sng" algn="ctr">
                      <a:solidFill>
                        <a:prstClr val="white"/>
                      </a:solidFill>
                      <a:prstDash val="solid"/>
                      <a:round/>
                      <a:headEnd type="none" w="med" len="med"/>
                      <a:tailEnd type="none" w="med" len="med"/>
                    </a:lnL>
                    <a:lnB w="38100" cap="flat" cmpd="sng" algn="ctr">
                      <a:solidFill>
                        <a:prstClr val="white"/>
                      </a:solidFill>
                      <a:prstDash val="solid"/>
                      <a:round/>
                      <a:headEnd type="none" w="med" len="med"/>
                      <a:tailEnd type="none" w="med" len="med"/>
                    </a:lnB>
                    <a:solidFill>
                      <a:schemeClr val="accent2">
                        <a:lumMod val="10000"/>
                        <a:lumOff val="90000"/>
                      </a:schemeClr>
                    </a:solidFill>
                  </a:tcPr>
                </a:tc>
                <a:tc>
                  <a:txBody>
                    <a:bodyPr/>
                    <a:lstStyle/>
                    <a:p>
                      <a:r>
                        <a:rPr lang="en-US" dirty="0" smtClean="0">
                          <a:latin typeface="Bookman"/>
                          <a:ea typeface="Bookman"/>
                          <a:cs typeface="Bookman"/>
                        </a:rPr>
                        <a:t>If the people you are negotiating with want something different to happen, is there a way to compromise?</a:t>
                      </a:r>
                      <a:endParaRPr lang="en-US" baseline="0" dirty="0" smtClean="0">
                        <a:latin typeface="Bookman"/>
                        <a:ea typeface="Bookman"/>
                        <a:cs typeface="Bookman"/>
                      </a:endParaRPr>
                    </a:p>
                    <a:p>
                      <a:endParaRPr lang="en-US" baseline="0" dirty="0" smtClean="0">
                        <a:latin typeface="Bookman"/>
                        <a:ea typeface="Bookman"/>
                        <a:cs typeface="Bookman"/>
                      </a:endParaRPr>
                    </a:p>
                    <a:p>
                      <a:r>
                        <a:rPr lang="en-US" baseline="0" dirty="0" smtClean="0">
                          <a:latin typeface="Bookman"/>
                          <a:ea typeface="Bookman"/>
                          <a:cs typeface="Bookman"/>
                        </a:rPr>
                        <a:t>If not, keep talking and </a:t>
                      </a:r>
                    </a:p>
                    <a:p>
                      <a:r>
                        <a:rPr lang="en-US" baseline="0" dirty="0" smtClean="0">
                          <a:latin typeface="Bookman"/>
                          <a:ea typeface="Bookman"/>
                          <a:cs typeface="Bookman"/>
                        </a:rPr>
                        <a:t>listening.</a:t>
                      </a:r>
                      <a:endParaRPr lang="en-US" dirty="0">
                        <a:latin typeface="Bookman"/>
                        <a:ea typeface="Bookman"/>
                        <a:cs typeface="Bookman"/>
                      </a:endParaRPr>
                    </a:p>
                  </a:txBody>
                  <a:tcPr>
                    <a:lnR w="38100" cap="flat" cmpd="sng" algn="ctr">
                      <a:solidFill>
                        <a:prstClr val="white"/>
                      </a:solidFill>
                      <a:prstDash val="solid"/>
                      <a:round/>
                      <a:headEnd type="none" w="med" len="med"/>
                      <a:tailEnd type="none" w="med" len="med"/>
                    </a:lnR>
                    <a:lnB w="38100" cap="flat" cmpd="sng" algn="ctr">
                      <a:solidFill>
                        <a:prstClr val="white"/>
                      </a:solidFill>
                      <a:prstDash val="solid"/>
                      <a:round/>
                      <a:headEnd type="none" w="med" len="med"/>
                      <a:tailEnd type="none" w="med" len="med"/>
                    </a:lnB>
                    <a:solidFill>
                      <a:schemeClr val="accent2">
                        <a:lumMod val="10000"/>
                        <a:lumOff val="90000"/>
                      </a:schemeClr>
                    </a:solidFill>
                  </a:tcPr>
                </a:tc>
              </a:tr>
            </a:tbl>
          </a:graphicData>
        </a:graphic>
      </p:graphicFrame>
      <p:sp>
        <p:nvSpPr>
          <p:cNvPr id="45" name="Oval 44"/>
          <p:cNvSpPr/>
          <p:nvPr/>
        </p:nvSpPr>
        <p:spPr>
          <a:xfrm rot="5400000">
            <a:off x="4653230" y="-1096351"/>
            <a:ext cx="45719" cy="4795329"/>
          </a:xfrm>
          <a:prstGeom prst="ellipse">
            <a:avLst/>
          </a:prstGeom>
          <a:gradFill flip="none" rotWithShape="1">
            <a:gsLst>
              <a:gs pos="35000">
                <a:schemeClr val="dk1">
                  <a:tint val="100000"/>
                  <a:shade val="100000"/>
                  <a:satMod val="130000"/>
                </a:schemeClr>
              </a:gs>
              <a:gs pos="0">
                <a:schemeClr val="dk1">
                  <a:tint val="50000"/>
                  <a:shade val="100000"/>
                  <a:satMod val="350000"/>
                </a:schemeClr>
              </a:gs>
            </a:gsLst>
            <a:path path="circle">
              <a:fillToRect l="50000" t="50000" r="50000" b="50000"/>
            </a:path>
            <a:tileRect/>
          </a:gradFill>
          <a:ln>
            <a:noFill/>
          </a:ln>
        </p:spPr>
        <p:style>
          <a:lnRef idx="1">
            <a:schemeClr val="dk1"/>
          </a:lnRef>
          <a:fillRef idx="3">
            <a:schemeClr val="dk1"/>
          </a:fillRef>
          <a:effectRef idx="2">
            <a:schemeClr val="dk1"/>
          </a:effectRef>
          <a:fontRef idx="minor">
            <a:schemeClr val="lt1"/>
          </a:fontRef>
        </p:style>
        <p:txBody>
          <a:bodyPr rtlCol="0" anchor="ctr"/>
          <a:lstStyle/>
          <a:p>
            <a:pPr algn="ctr"/>
            <a:endParaRPr lang="en-US"/>
          </a:p>
        </p:txBody>
      </p:sp>
      <p:grpSp>
        <p:nvGrpSpPr>
          <p:cNvPr id="7" name="Group 6"/>
          <p:cNvGrpSpPr/>
          <p:nvPr/>
        </p:nvGrpSpPr>
        <p:grpSpPr>
          <a:xfrm>
            <a:off x="5669691" y="3176402"/>
            <a:ext cx="3550145" cy="3314240"/>
            <a:chOff x="5610760" y="3176402"/>
            <a:chExt cx="3550145" cy="3314240"/>
          </a:xfrm>
        </p:grpSpPr>
        <p:sp>
          <p:nvSpPr>
            <p:cNvPr id="12" name="Freeform 11"/>
            <p:cNvSpPr/>
            <p:nvPr/>
          </p:nvSpPr>
          <p:spPr>
            <a:xfrm>
              <a:off x="5610760" y="5744350"/>
              <a:ext cx="3550145" cy="746292"/>
            </a:xfrm>
            <a:custGeom>
              <a:avLst/>
              <a:gdLst>
                <a:gd name="connsiteX0" fmla="*/ 620008 w 3550145"/>
                <a:gd name="connsiteY0" fmla="*/ 0 h 746292"/>
                <a:gd name="connsiteX1" fmla="*/ 183458 w 3550145"/>
                <a:gd name="connsiteY1" fmla="*/ 426610 h 746292"/>
                <a:gd name="connsiteX2" fmla="*/ 3269077 w 3550145"/>
                <a:gd name="connsiteY2" fmla="*/ 724245 h 746292"/>
                <a:gd name="connsiteX3" fmla="*/ 3407980 w 3550145"/>
                <a:gd name="connsiteY3" fmla="*/ 724245 h 746292"/>
              </a:gdLst>
              <a:ahLst/>
              <a:cxnLst>
                <a:cxn ang="0">
                  <a:pos x="connsiteX0" y="connsiteY0"/>
                </a:cxn>
                <a:cxn ang="0">
                  <a:pos x="connsiteX1" y="connsiteY1"/>
                </a:cxn>
                <a:cxn ang="0">
                  <a:pos x="connsiteX2" y="connsiteY2"/>
                </a:cxn>
                <a:cxn ang="0">
                  <a:pos x="connsiteX3" y="connsiteY3"/>
                </a:cxn>
              </a:cxnLst>
              <a:rect l="l" t="t" r="r" b="b"/>
              <a:pathLst>
                <a:path w="3550145" h="746292">
                  <a:moveTo>
                    <a:pt x="620008" y="0"/>
                  </a:moveTo>
                  <a:cubicBezTo>
                    <a:pt x="180977" y="152951"/>
                    <a:pt x="-258054" y="305903"/>
                    <a:pt x="183458" y="426610"/>
                  </a:cubicBezTo>
                  <a:cubicBezTo>
                    <a:pt x="624970" y="547318"/>
                    <a:pt x="2731657" y="674639"/>
                    <a:pt x="3269077" y="724245"/>
                  </a:cubicBezTo>
                  <a:cubicBezTo>
                    <a:pt x="3806497" y="773851"/>
                    <a:pt x="3407980" y="724245"/>
                    <a:pt x="3407980" y="724245"/>
                  </a:cubicBezTo>
                </a:path>
              </a:pathLst>
            </a:cu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pic>
          <p:nvPicPr>
            <p:cNvPr id="14" name="Picture 13" descr="Pen.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58095" y="3176402"/>
              <a:ext cx="2850723" cy="2627474"/>
            </a:xfrm>
            <a:prstGeom prst="rect">
              <a:avLst/>
            </a:prstGeom>
            <a:effectLst>
              <a:outerShdw blurRad="76200" dir="18900000" sy="23000" kx="-1200000" algn="bl" rotWithShape="0">
                <a:prstClr val="black">
                  <a:alpha val="20000"/>
                </a:prstClr>
              </a:outerShdw>
            </a:effectLst>
          </p:spPr>
        </p:pic>
      </p:grpSp>
      <p:sp>
        <p:nvSpPr>
          <p:cNvPr id="15" name="TextBox 14"/>
          <p:cNvSpPr txBox="1"/>
          <p:nvPr/>
        </p:nvSpPr>
        <p:spPr>
          <a:xfrm>
            <a:off x="681056" y="4325629"/>
            <a:ext cx="4855200" cy="2185214"/>
          </a:xfrm>
          <a:prstGeom prst="rect">
            <a:avLst/>
          </a:prstGeom>
          <a:solidFill>
            <a:schemeClr val="bg1">
              <a:alpha val="32000"/>
            </a:schemeClr>
          </a:solidFill>
        </p:spPr>
        <p:txBody>
          <a:bodyPr wrap="square" rtlCol="0">
            <a:spAutoFit/>
          </a:bodyPr>
          <a:lstStyle/>
          <a:p>
            <a:r>
              <a:rPr lang="en-US" sz="1700" b="1" dirty="0" smtClean="0">
                <a:latin typeface="Arial"/>
                <a:cs typeface="Arial"/>
              </a:rPr>
              <a:t>Check Your Thinking</a:t>
            </a:r>
          </a:p>
          <a:p>
            <a:r>
              <a:rPr lang="en-US" sz="1700" dirty="0" smtClean="0">
                <a:latin typeface="Arial"/>
                <a:cs typeface="Arial"/>
              </a:rPr>
              <a:t>Do your ideas:</a:t>
            </a:r>
          </a:p>
          <a:p>
            <a:endParaRPr lang="en-US" sz="1700" dirty="0">
              <a:latin typeface="Arial"/>
              <a:cs typeface="Arial"/>
            </a:endParaRPr>
          </a:p>
          <a:p>
            <a:pPr marL="457200" indent="-228600">
              <a:buClr>
                <a:schemeClr val="accent1">
                  <a:lumMod val="75000"/>
                </a:schemeClr>
              </a:buClr>
              <a:buFont typeface="Arial"/>
              <a:buChar char="•"/>
            </a:pPr>
            <a:r>
              <a:rPr lang="en-US" sz="1700" dirty="0">
                <a:latin typeface="Arial"/>
                <a:cs typeface="Arial"/>
              </a:rPr>
              <a:t>f</a:t>
            </a:r>
            <a:r>
              <a:rPr lang="en-US" sz="1700" dirty="0" smtClean="0">
                <a:latin typeface="Arial"/>
                <a:cs typeface="Arial"/>
              </a:rPr>
              <a:t>ollow your personal and family </a:t>
            </a:r>
            <a:r>
              <a:rPr lang="en-US" sz="1700" b="1" dirty="0" smtClean="0">
                <a:latin typeface="Arial"/>
                <a:cs typeface="Arial"/>
              </a:rPr>
              <a:t>values</a:t>
            </a:r>
            <a:r>
              <a:rPr lang="en-US" sz="1700" dirty="0" smtClean="0">
                <a:latin typeface="Arial"/>
                <a:cs typeface="Arial"/>
              </a:rPr>
              <a:t>?</a:t>
            </a:r>
          </a:p>
          <a:p>
            <a:pPr marL="457200" indent="-228600">
              <a:buClr>
                <a:schemeClr val="accent1">
                  <a:lumMod val="75000"/>
                </a:schemeClr>
              </a:buClr>
              <a:buFont typeface="Arial"/>
              <a:buChar char="•"/>
            </a:pPr>
            <a:r>
              <a:rPr lang="en-US" sz="1700" dirty="0">
                <a:latin typeface="Arial"/>
                <a:cs typeface="Arial"/>
              </a:rPr>
              <a:t>h</a:t>
            </a:r>
            <a:r>
              <a:rPr lang="en-US" sz="1700" dirty="0" smtClean="0">
                <a:latin typeface="Arial"/>
                <a:cs typeface="Arial"/>
              </a:rPr>
              <a:t>elp you stay </a:t>
            </a:r>
            <a:r>
              <a:rPr lang="en-US" sz="1700" b="1" dirty="0" smtClean="0">
                <a:latin typeface="Arial"/>
                <a:cs typeface="Arial"/>
              </a:rPr>
              <a:t>safe and healthy</a:t>
            </a:r>
            <a:r>
              <a:rPr lang="en-US" sz="1700" dirty="0" smtClean="0">
                <a:latin typeface="Arial"/>
                <a:cs typeface="Arial"/>
              </a:rPr>
              <a:t>?</a:t>
            </a:r>
          </a:p>
          <a:p>
            <a:pPr marL="457200" indent="-228600">
              <a:buClr>
                <a:schemeClr val="accent1">
                  <a:lumMod val="75000"/>
                </a:schemeClr>
              </a:buClr>
              <a:buFont typeface="Arial"/>
              <a:buChar char="•"/>
            </a:pPr>
            <a:r>
              <a:rPr lang="en-US" sz="1700" dirty="0">
                <a:latin typeface="Arial"/>
                <a:cs typeface="Arial"/>
              </a:rPr>
              <a:t>f</a:t>
            </a:r>
            <a:r>
              <a:rPr lang="en-US" sz="1700" dirty="0" smtClean="0">
                <a:latin typeface="Arial"/>
                <a:cs typeface="Arial"/>
              </a:rPr>
              <a:t>ollow family, school, and community </a:t>
            </a:r>
            <a:r>
              <a:rPr lang="en-US" sz="1700" b="1" dirty="0" smtClean="0">
                <a:latin typeface="Arial"/>
                <a:cs typeface="Arial"/>
              </a:rPr>
              <a:t>rules</a:t>
            </a:r>
            <a:r>
              <a:rPr lang="en-US" sz="1700" dirty="0" smtClean="0">
                <a:latin typeface="Arial"/>
                <a:cs typeface="Arial"/>
              </a:rPr>
              <a:t>?</a:t>
            </a:r>
          </a:p>
          <a:p>
            <a:pPr marL="457200" indent="-228600">
              <a:buClr>
                <a:schemeClr val="accent1">
                  <a:lumMod val="75000"/>
                </a:schemeClr>
              </a:buClr>
              <a:buFont typeface="Arial"/>
              <a:buChar char="•"/>
            </a:pPr>
            <a:r>
              <a:rPr lang="en-US" sz="1700" dirty="0">
                <a:latin typeface="Arial"/>
                <a:cs typeface="Arial"/>
              </a:rPr>
              <a:t>s</a:t>
            </a:r>
            <a:r>
              <a:rPr lang="en-US" sz="1700" dirty="0" smtClean="0">
                <a:latin typeface="Arial"/>
                <a:cs typeface="Arial"/>
              </a:rPr>
              <a:t>how </a:t>
            </a:r>
            <a:r>
              <a:rPr lang="en-US" sz="1700" b="1" dirty="0" smtClean="0">
                <a:latin typeface="Arial"/>
                <a:cs typeface="Arial"/>
              </a:rPr>
              <a:t>respect</a:t>
            </a:r>
            <a:r>
              <a:rPr lang="en-US" sz="1700" dirty="0" smtClean="0">
                <a:latin typeface="Arial"/>
                <a:cs typeface="Arial"/>
              </a:rPr>
              <a:t> for myself and others?</a:t>
            </a:r>
          </a:p>
          <a:p>
            <a:pPr marL="457200" indent="-228600">
              <a:buClr>
                <a:schemeClr val="accent1">
                  <a:lumMod val="75000"/>
                </a:schemeClr>
              </a:buClr>
              <a:buFont typeface="Arial"/>
              <a:buChar char="•"/>
            </a:pPr>
            <a:r>
              <a:rPr lang="en-US" sz="1700" dirty="0">
                <a:latin typeface="Arial"/>
                <a:cs typeface="Arial"/>
              </a:rPr>
              <a:t>s</a:t>
            </a:r>
            <a:r>
              <a:rPr lang="en-US" sz="1700" dirty="0" smtClean="0">
                <a:latin typeface="Arial"/>
                <a:cs typeface="Arial"/>
              </a:rPr>
              <a:t>eem </a:t>
            </a:r>
            <a:r>
              <a:rPr lang="en-US" sz="1700" b="1" dirty="0" smtClean="0">
                <a:latin typeface="Arial"/>
                <a:cs typeface="Arial"/>
              </a:rPr>
              <a:t>realistic</a:t>
            </a:r>
            <a:r>
              <a:rPr lang="en-US" sz="1700" dirty="0" smtClean="0">
                <a:latin typeface="Arial"/>
                <a:cs typeface="Arial"/>
              </a:rPr>
              <a:t>? Could the idea work?</a:t>
            </a:r>
            <a:endParaRPr lang="en-US" sz="1700" dirty="0">
              <a:latin typeface="Arial"/>
              <a:cs typeface="Arial"/>
            </a:endParaRPr>
          </a:p>
        </p:txBody>
      </p:sp>
    </p:spTree>
    <p:extLst>
      <p:ext uri="{BB962C8B-B14F-4D97-AF65-F5344CB8AC3E}">
        <p14:creationId xmlns:p14="http://schemas.microsoft.com/office/powerpoint/2010/main" val="867088679"/>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xmlns:p14="http://schemas.microsoft.com/office/powerpoint/2010/main" spd="slow">
        <p:blinds dir="vert"/>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Rectangle 43"/>
          <p:cNvSpPr/>
          <p:nvPr/>
        </p:nvSpPr>
        <p:spPr>
          <a:xfrm>
            <a:off x="466315" y="1825494"/>
            <a:ext cx="8294464" cy="4616920"/>
          </a:xfrm>
          <a:prstGeom prst="rect">
            <a:avLst/>
          </a:prstGeom>
          <a:solidFill>
            <a:schemeClr val="bg1">
              <a:lumMod val="8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Rectangle 7"/>
          <p:cNvSpPr/>
          <p:nvPr/>
        </p:nvSpPr>
        <p:spPr>
          <a:xfrm>
            <a:off x="71542" y="59526"/>
            <a:ext cx="9072458" cy="6726545"/>
          </a:xfrm>
          <a:prstGeom prst="rect">
            <a:avLst/>
          </a:prstGeom>
          <a:noFill/>
          <a:ln w="57150" cmpd="sng">
            <a:solidFill>
              <a:schemeClr val="accent4">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811950" y="290036"/>
            <a:ext cx="5599478" cy="1143000"/>
          </a:xfrm>
        </p:spPr>
        <p:txBody>
          <a:bodyPr>
            <a:normAutofit/>
          </a:bodyPr>
          <a:lstStyle/>
          <a:p>
            <a:r>
              <a:rPr lang="en-US" sz="6600" dirty="0" smtClean="0">
                <a:solidFill>
                  <a:schemeClr val="bg1">
                    <a:lumMod val="65000"/>
                  </a:schemeClr>
                </a:solidFill>
                <a:latin typeface="Impact"/>
                <a:cs typeface="Impact"/>
              </a:rPr>
              <a:t>NEGOTIATION</a:t>
            </a:r>
            <a:endParaRPr lang="en-US" sz="6600" dirty="0">
              <a:solidFill>
                <a:schemeClr val="bg1">
                  <a:lumMod val="65000"/>
                </a:schemeClr>
              </a:solidFill>
              <a:latin typeface="Impact"/>
              <a:cs typeface="Impact"/>
            </a:endParaRPr>
          </a:p>
        </p:txBody>
      </p:sp>
      <p:sp>
        <p:nvSpPr>
          <p:cNvPr id="4" name="Title 1"/>
          <p:cNvSpPr txBox="1">
            <a:spLocks/>
          </p:cNvSpPr>
          <p:nvPr/>
        </p:nvSpPr>
        <p:spPr>
          <a:xfrm>
            <a:off x="1835364" y="263858"/>
            <a:ext cx="5599478" cy="1143000"/>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6600" dirty="0" smtClean="0">
                <a:solidFill>
                  <a:schemeClr val="bg1"/>
                </a:solidFill>
                <a:latin typeface="Impact"/>
                <a:cs typeface="Impact"/>
              </a:rPr>
              <a:t>NEGOTIATION</a:t>
            </a:r>
            <a:endParaRPr lang="en-US" sz="6600" dirty="0">
              <a:solidFill>
                <a:schemeClr val="bg1"/>
              </a:solidFill>
              <a:latin typeface="Impact"/>
              <a:cs typeface="Impact"/>
            </a:endParaRPr>
          </a:p>
        </p:txBody>
      </p:sp>
      <p:sp>
        <p:nvSpPr>
          <p:cNvPr id="5" name="Title 1"/>
          <p:cNvSpPr txBox="1">
            <a:spLocks/>
          </p:cNvSpPr>
          <p:nvPr/>
        </p:nvSpPr>
        <p:spPr>
          <a:xfrm>
            <a:off x="1855208" y="234095"/>
            <a:ext cx="5599478" cy="1143000"/>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6600" dirty="0" smtClean="0">
                <a:latin typeface="Impact"/>
                <a:cs typeface="Impact"/>
              </a:rPr>
              <a:t>NEGOTIATION</a:t>
            </a:r>
            <a:endParaRPr lang="en-US" sz="6600" dirty="0">
              <a:latin typeface="Impact"/>
              <a:cs typeface="Impact"/>
            </a:endParaRPr>
          </a:p>
        </p:txBody>
      </p:sp>
      <p:sp>
        <p:nvSpPr>
          <p:cNvPr id="6" name="Oval 5"/>
          <p:cNvSpPr/>
          <p:nvPr/>
        </p:nvSpPr>
        <p:spPr>
          <a:xfrm rot="5400000">
            <a:off x="4653230" y="-1629015"/>
            <a:ext cx="45719" cy="6151117"/>
          </a:xfrm>
          <a:prstGeom prst="ellipse">
            <a:avLst/>
          </a:prstGeom>
          <a:gradFill flip="none" rotWithShape="1">
            <a:gsLst>
              <a:gs pos="35000">
                <a:schemeClr val="dk1">
                  <a:tint val="100000"/>
                  <a:shade val="100000"/>
                  <a:satMod val="130000"/>
                </a:schemeClr>
              </a:gs>
              <a:gs pos="0">
                <a:schemeClr val="dk1">
                  <a:tint val="50000"/>
                  <a:shade val="100000"/>
                  <a:satMod val="350000"/>
                </a:schemeClr>
              </a:gs>
            </a:gsLst>
            <a:path path="circle">
              <a:fillToRect l="50000" t="50000" r="50000" b="50000"/>
            </a:path>
            <a:tileRect/>
          </a:gradFill>
          <a:ln>
            <a:noFill/>
          </a:ln>
        </p:spPr>
        <p:style>
          <a:lnRef idx="1">
            <a:schemeClr val="dk1"/>
          </a:lnRef>
          <a:fillRef idx="3">
            <a:schemeClr val="dk1"/>
          </a:fillRef>
          <a:effectRef idx="2">
            <a:schemeClr val="dk1"/>
          </a:effectRef>
          <a:fontRef idx="minor">
            <a:schemeClr val="lt1"/>
          </a:fontRef>
        </p:style>
        <p:txBody>
          <a:bodyPr rtlCol="0" anchor="ctr"/>
          <a:lstStyle/>
          <a:p>
            <a:pPr algn="ctr"/>
            <a:endParaRPr lang="en-US"/>
          </a:p>
        </p:txBody>
      </p:sp>
      <p:sp>
        <p:nvSpPr>
          <p:cNvPr id="3" name="Rectangle 2"/>
          <p:cNvSpPr/>
          <p:nvPr/>
        </p:nvSpPr>
        <p:spPr>
          <a:xfrm>
            <a:off x="188511" y="234095"/>
            <a:ext cx="8830229" cy="6442844"/>
          </a:xfrm>
          <a:prstGeom prst="rect">
            <a:avLst/>
          </a:prstGeom>
          <a:noFill/>
          <a:ln w="12700" cmpd="sng">
            <a:solidFill>
              <a:srgbClr val="935A0C"/>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aphicFrame>
        <p:nvGraphicFramePr>
          <p:cNvPr id="41" name="Table 40"/>
          <p:cNvGraphicFramePr>
            <a:graphicFrameLocks noGrp="1"/>
          </p:cNvGraphicFramePr>
          <p:nvPr>
            <p:extLst>
              <p:ext uri="{D42A27DB-BD31-4B8C-83A1-F6EECF244321}">
                <p14:modId xmlns:p14="http://schemas.microsoft.com/office/powerpoint/2010/main" val="2188380014"/>
              </p:ext>
            </p:extLst>
          </p:nvPr>
        </p:nvGraphicFramePr>
        <p:xfrm>
          <a:off x="3544889" y="2385100"/>
          <a:ext cx="4782214" cy="3547748"/>
        </p:xfrm>
        <a:graphic>
          <a:graphicData uri="http://schemas.openxmlformats.org/drawingml/2006/table">
            <a:tbl>
              <a:tblPr firstRow="1" bandRow="1">
                <a:effectLst>
                  <a:outerShdw blurRad="50800" dist="38100" dir="5400000" algn="t" rotWithShape="0">
                    <a:prstClr val="black">
                      <a:alpha val="40000"/>
                    </a:prstClr>
                  </a:outerShdw>
                </a:effectLst>
                <a:tableStyleId>{5C22544A-7EE6-4342-B048-85BDC9FD1C3A}</a:tableStyleId>
              </a:tblPr>
              <a:tblGrid>
                <a:gridCol w="2520087"/>
                <a:gridCol w="2262127"/>
              </a:tblGrid>
              <a:tr h="541637">
                <a:tc>
                  <a:txBody>
                    <a:bodyPr/>
                    <a:lstStyle/>
                    <a:p>
                      <a:pPr algn="ctr"/>
                      <a:r>
                        <a:rPr lang="en-US" dirty="0" smtClean="0">
                          <a:latin typeface="Bookman"/>
                          <a:ea typeface="Bookman"/>
                          <a:cs typeface="Bookman"/>
                        </a:rPr>
                        <a:t>Decision</a:t>
                      </a:r>
                      <a:r>
                        <a:rPr lang="en-US" baseline="0" dirty="0" smtClean="0">
                          <a:latin typeface="Bookman"/>
                          <a:ea typeface="Bookman"/>
                          <a:cs typeface="Bookman"/>
                        </a:rPr>
                        <a:t> Making</a:t>
                      </a:r>
                      <a:endParaRPr lang="en-US" dirty="0">
                        <a:latin typeface="Bookman"/>
                        <a:ea typeface="Bookman"/>
                        <a:cs typeface="Bookman"/>
                      </a:endParaRPr>
                    </a:p>
                  </a:txBody>
                  <a:tcPr anchor="ctr">
                    <a:lnL w="38100" cap="flat" cmpd="sng" algn="ctr">
                      <a:solidFill>
                        <a:prstClr val="white"/>
                      </a:solidFill>
                      <a:prstDash val="solid"/>
                      <a:round/>
                      <a:headEnd type="none" w="med" len="med"/>
                      <a:tailEnd type="none" w="med" len="med"/>
                    </a:lnL>
                    <a:lnT w="38100" cap="flat" cmpd="sng" algn="ctr">
                      <a:solidFill>
                        <a:prstClr val="white"/>
                      </a:solidFill>
                      <a:prstDash val="solid"/>
                      <a:round/>
                      <a:headEnd type="none" w="med" len="med"/>
                      <a:tailEnd type="none" w="med" len="med"/>
                    </a:lnT>
                    <a:solidFill>
                      <a:schemeClr val="accent2">
                        <a:lumMod val="75000"/>
                        <a:lumOff val="25000"/>
                      </a:schemeClr>
                    </a:solidFill>
                  </a:tcPr>
                </a:tc>
                <a:tc>
                  <a:txBody>
                    <a:bodyPr/>
                    <a:lstStyle/>
                    <a:p>
                      <a:pPr algn="ctr"/>
                      <a:r>
                        <a:rPr lang="en-US" dirty="0" smtClean="0">
                          <a:latin typeface="Bookman"/>
                          <a:ea typeface="Bookman"/>
                          <a:cs typeface="Bookman"/>
                        </a:rPr>
                        <a:t>Negotiation</a:t>
                      </a:r>
                      <a:endParaRPr lang="en-US" dirty="0">
                        <a:latin typeface="Bookman"/>
                        <a:ea typeface="Bookman"/>
                        <a:cs typeface="Bookman"/>
                      </a:endParaRPr>
                    </a:p>
                  </a:txBody>
                  <a:tcPr anchor="ctr">
                    <a:lnR w="38100" cap="flat" cmpd="sng" algn="ctr">
                      <a:solidFill>
                        <a:prstClr val="white"/>
                      </a:solidFill>
                      <a:prstDash val="solid"/>
                      <a:round/>
                      <a:headEnd type="none" w="med" len="med"/>
                      <a:tailEnd type="none" w="med" len="med"/>
                    </a:lnR>
                    <a:lnT w="38100" cap="flat" cmpd="sng" algn="ctr">
                      <a:solidFill>
                        <a:prstClr val="white"/>
                      </a:solidFill>
                      <a:prstDash val="solid"/>
                      <a:round/>
                      <a:headEnd type="none" w="med" len="med"/>
                      <a:tailEnd type="none" w="med" len="med"/>
                    </a:lnT>
                    <a:solidFill>
                      <a:schemeClr val="accent2">
                        <a:lumMod val="75000"/>
                        <a:lumOff val="25000"/>
                      </a:schemeClr>
                    </a:solidFill>
                  </a:tcPr>
                </a:tc>
              </a:tr>
              <a:tr h="3006111">
                <a:tc>
                  <a:txBody>
                    <a:bodyPr/>
                    <a:lstStyle/>
                    <a:p>
                      <a:r>
                        <a:rPr lang="en-US" b="1" u="sng" dirty="0" smtClean="0">
                          <a:latin typeface="Bookman"/>
                          <a:ea typeface="Bookman"/>
                          <a:cs typeface="Bookman"/>
                        </a:rPr>
                        <a:t>Step 3</a:t>
                      </a:r>
                      <a:r>
                        <a:rPr lang="en-US" dirty="0" smtClean="0">
                          <a:latin typeface="Bookman"/>
                          <a:ea typeface="Bookman"/>
                          <a:cs typeface="Bookman"/>
                        </a:rPr>
                        <a:t>: Brainstorm optional ways to get what you want to happen.</a:t>
                      </a:r>
                      <a:endParaRPr lang="en-US" dirty="0">
                        <a:latin typeface="Bookman"/>
                        <a:ea typeface="Bookman"/>
                        <a:cs typeface="Bookman"/>
                      </a:endParaRPr>
                    </a:p>
                  </a:txBody>
                  <a:tcPr>
                    <a:lnL w="38100" cap="flat" cmpd="sng" algn="ctr">
                      <a:solidFill>
                        <a:prstClr val="white"/>
                      </a:solidFill>
                      <a:prstDash val="solid"/>
                      <a:round/>
                      <a:headEnd type="none" w="med" len="med"/>
                      <a:tailEnd type="none" w="med" len="med"/>
                    </a:lnL>
                    <a:lnB w="38100" cap="flat" cmpd="sng" algn="ctr">
                      <a:solidFill>
                        <a:prstClr val="white"/>
                      </a:solidFill>
                      <a:prstDash val="solid"/>
                      <a:round/>
                      <a:headEnd type="none" w="med" len="med"/>
                      <a:tailEnd type="none" w="med" len="med"/>
                    </a:lnB>
                    <a:solidFill>
                      <a:schemeClr val="accent2">
                        <a:lumMod val="10000"/>
                        <a:lumOff val="90000"/>
                      </a:schemeClr>
                    </a:solidFill>
                  </a:tcPr>
                </a:tc>
                <a:tc>
                  <a:txBody>
                    <a:bodyPr/>
                    <a:lstStyle/>
                    <a:p>
                      <a:r>
                        <a:rPr lang="en-US" dirty="0" smtClean="0">
                          <a:latin typeface="Bookman"/>
                          <a:ea typeface="Bookman"/>
                          <a:cs typeface="Bookman"/>
                        </a:rPr>
                        <a:t>Try to find ideas that everyone agrees</a:t>
                      </a:r>
                      <a:r>
                        <a:rPr lang="en-US" baseline="0" dirty="0" smtClean="0">
                          <a:latin typeface="Bookman"/>
                          <a:ea typeface="Bookman"/>
                          <a:cs typeface="Bookman"/>
                        </a:rPr>
                        <a:t> to and that will get you the closest to what everyone wants.</a:t>
                      </a:r>
                      <a:endParaRPr lang="en-US" dirty="0">
                        <a:latin typeface="Bookman"/>
                        <a:ea typeface="Bookman"/>
                        <a:cs typeface="Bookman"/>
                      </a:endParaRPr>
                    </a:p>
                  </a:txBody>
                  <a:tcPr>
                    <a:lnR w="38100" cap="flat" cmpd="sng" algn="ctr">
                      <a:solidFill>
                        <a:prstClr val="white"/>
                      </a:solidFill>
                      <a:prstDash val="solid"/>
                      <a:round/>
                      <a:headEnd type="none" w="med" len="med"/>
                      <a:tailEnd type="none" w="med" len="med"/>
                    </a:lnR>
                    <a:lnB w="38100" cap="flat" cmpd="sng" algn="ctr">
                      <a:solidFill>
                        <a:prstClr val="white"/>
                      </a:solidFill>
                      <a:prstDash val="solid"/>
                      <a:round/>
                      <a:headEnd type="none" w="med" len="med"/>
                      <a:tailEnd type="none" w="med" len="med"/>
                    </a:lnB>
                    <a:solidFill>
                      <a:schemeClr val="accent2">
                        <a:lumMod val="10000"/>
                        <a:lumOff val="90000"/>
                      </a:schemeClr>
                    </a:solidFill>
                  </a:tcPr>
                </a:tc>
              </a:tr>
            </a:tbl>
          </a:graphicData>
        </a:graphic>
      </p:graphicFrame>
      <p:sp>
        <p:nvSpPr>
          <p:cNvPr id="45" name="Oval 44"/>
          <p:cNvSpPr/>
          <p:nvPr/>
        </p:nvSpPr>
        <p:spPr>
          <a:xfrm rot="5400000">
            <a:off x="4653230" y="-828484"/>
            <a:ext cx="45719" cy="4795329"/>
          </a:xfrm>
          <a:prstGeom prst="ellipse">
            <a:avLst/>
          </a:prstGeom>
          <a:gradFill flip="none" rotWithShape="1">
            <a:gsLst>
              <a:gs pos="35000">
                <a:schemeClr val="dk1">
                  <a:tint val="100000"/>
                  <a:shade val="100000"/>
                  <a:satMod val="130000"/>
                </a:schemeClr>
              </a:gs>
              <a:gs pos="0">
                <a:schemeClr val="dk1">
                  <a:tint val="50000"/>
                  <a:shade val="100000"/>
                  <a:satMod val="350000"/>
                </a:schemeClr>
              </a:gs>
            </a:gsLst>
            <a:path path="circle">
              <a:fillToRect l="50000" t="50000" r="50000" b="50000"/>
            </a:path>
            <a:tileRect/>
          </a:gradFill>
          <a:ln>
            <a:noFill/>
          </a:ln>
        </p:spPr>
        <p:style>
          <a:lnRef idx="1">
            <a:schemeClr val="dk1"/>
          </a:lnRef>
          <a:fillRef idx="3">
            <a:schemeClr val="dk1"/>
          </a:fillRef>
          <a:effectRef idx="2">
            <a:schemeClr val="dk1"/>
          </a:effectRef>
          <a:fontRef idx="minor">
            <a:schemeClr val="lt1"/>
          </a:fontRef>
        </p:style>
        <p:txBody>
          <a:bodyPr rtlCol="0" anchor="ctr"/>
          <a:lstStyle/>
          <a:p>
            <a:pPr algn="ctr"/>
            <a:endParaRPr lang="en-US"/>
          </a:p>
        </p:txBody>
      </p:sp>
      <p:grpSp>
        <p:nvGrpSpPr>
          <p:cNvPr id="9" name="Group 8"/>
          <p:cNvGrpSpPr/>
          <p:nvPr/>
        </p:nvGrpSpPr>
        <p:grpSpPr>
          <a:xfrm>
            <a:off x="-168693" y="1825494"/>
            <a:ext cx="3153856" cy="5032506"/>
            <a:chOff x="-168693" y="1825494"/>
            <a:chExt cx="3153856" cy="5032506"/>
          </a:xfrm>
        </p:grpSpPr>
        <p:pic>
          <p:nvPicPr>
            <p:cNvPr id="13" name="Picture 12"/>
            <p:cNvPicPr>
              <a:picLocks noChangeAspect="1"/>
            </p:cNvPicPr>
            <p:nvPr/>
          </p:nvPicPr>
          <p:blipFill rotWithShape="1">
            <a:blip r:embed="rId2">
              <a:extLst>
                <a:ext uri="{28A0092B-C50C-407E-A947-70E740481C1C}">
                  <a14:useLocalDpi xmlns:a14="http://schemas.microsoft.com/office/drawing/2010/main" val="0"/>
                </a:ext>
              </a:extLst>
            </a:blip>
            <a:srcRect b="7044"/>
            <a:stretch/>
          </p:blipFill>
          <p:spPr>
            <a:xfrm>
              <a:off x="-168693" y="3028432"/>
              <a:ext cx="2988711" cy="3829568"/>
            </a:xfrm>
            <a:prstGeom prst="rect">
              <a:avLst/>
            </a:prstGeom>
            <a:effectLst>
              <a:outerShdw blurRad="50800" dist="38100" algn="l" rotWithShape="0">
                <a:prstClr val="black">
                  <a:alpha val="40000"/>
                </a:prstClr>
              </a:outerShdw>
            </a:effectLst>
          </p:spPr>
        </p:pic>
        <p:pic>
          <p:nvPicPr>
            <p:cNvPr id="7" name="Picture 6" descr="Light-Bulb.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95243" y="1825494"/>
              <a:ext cx="1589920" cy="1721152"/>
            </a:xfrm>
            <a:prstGeom prst="rect">
              <a:avLst/>
            </a:prstGeom>
            <a:effectLst>
              <a:outerShdw blurRad="50800" dist="38100" dir="18900000" algn="bl" rotWithShape="0">
                <a:prstClr val="black">
                  <a:alpha val="40000"/>
                </a:prstClr>
              </a:outerShdw>
            </a:effectLst>
          </p:spPr>
        </p:pic>
      </p:grpSp>
    </p:spTree>
    <p:extLst>
      <p:ext uri="{BB962C8B-B14F-4D97-AF65-F5344CB8AC3E}">
        <p14:creationId xmlns:p14="http://schemas.microsoft.com/office/powerpoint/2010/main" val="3543907666"/>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xmlns:p14="http://schemas.microsoft.com/office/powerpoint/2010/main" spd="slow">
        <p:blinds dir="vert"/>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Rectangle 43"/>
          <p:cNvSpPr/>
          <p:nvPr/>
        </p:nvSpPr>
        <p:spPr>
          <a:xfrm>
            <a:off x="466315" y="1825494"/>
            <a:ext cx="8294464" cy="4762154"/>
          </a:xfrm>
          <a:prstGeom prst="rect">
            <a:avLst/>
          </a:prstGeom>
          <a:solidFill>
            <a:schemeClr val="bg1">
              <a:lumMod val="8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8" name="Rectangle 7"/>
          <p:cNvSpPr/>
          <p:nvPr/>
        </p:nvSpPr>
        <p:spPr>
          <a:xfrm>
            <a:off x="71542" y="59526"/>
            <a:ext cx="9072458" cy="6726545"/>
          </a:xfrm>
          <a:prstGeom prst="rect">
            <a:avLst/>
          </a:prstGeom>
          <a:noFill/>
          <a:ln w="57150" cmpd="sng">
            <a:solidFill>
              <a:schemeClr val="accent4">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811950" y="290036"/>
            <a:ext cx="5599478" cy="1143000"/>
          </a:xfrm>
        </p:spPr>
        <p:txBody>
          <a:bodyPr>
            <a:normAutofit/>
          </a:bodyPr>
          <a:lstStyle/>
          <a:p>
            <a:r>
              <a:rPr lang="en-US" sz="6600" dirty="0" smtClean="0">
                <a:solidFill>
                  <a:schemeClr val="bg1">
                    <a:lumMod val="65000"/>
                  </a:schemeClr>
                </a:solidFill>
                <a:latin typeface="Impact"/>
                <a:cs typeface="Impact"/>
              </a:rPr>
              <a:t>NEGOTIATION</a:t>
            </a:r>
            <a:endParaRPr lang="en-US" sz="6600" dirty="0">
              <a:solidFill>
                <a:schemeClr val="bg1">
                  <a:lumMod val="65000"/>
                </a:schemeClr>
              </a:solidFill>
              <a:latin typeface="Impact"/>
              <a:cs typeface="Impact"/>
            </a:endParaRPr>
          </a:p>
        </p:txBody>
      </p:sp>
      <p:sp>
        <p:nvSpPr>
          <p:cNvPr id="4" name="Title 1"/>
          <p:cNvSpPr txBox="1">
            <a:spLocks/>
          </p:cNvSpPr>
          <p:nvPr/>
        </p:nvSpPr>
        <p:spPr>
          <a:xfrm>
            <a:off x="1835364" y="263858"/>
            <a:ext cx="5599478" cy="1143000"/>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6600" dirty="0" smtClean="0">
                <a:solidFill>
                  <a:schemeClr val="bg1"/>
                </a:solidFill>
                <a:latin typeface="Impact"/>
                <a:cs typeface="Impact"/>
              </a:rPr>
              <a:t>NEGOTIATION</a:t>
            </a:r>
            <a:endParaRPr lang="en-US" sz="6600" dirty="0">
              <a:solidFill>
                <a:schemeClr val="bg1"/>
              </a:solidFill>
              <a:latin typeface="Impact"/>
              <a:cs typeface="Impact"/>
            </a:endParaRPr>
          </a:p>
        </p:txBody>
      </p:sp>
      <p:sp>
        <p:nvSpPr>
          <p:cNvPr id="5" name="Title 1"/>
          <p:cNvSpPr txBox="1">
            <a:spLocks/>
          </p:cNvSpPr>
          <p:nvPr/>
        </p:nvSpPr>
        <p:spPr>
          <a:xfrm>
            <a:off x="1855208" y="234095"/>
            <a:ext cx="5599478" cy="1143000"/>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6600" dirty="0" smtClean="0">
                <a:latin typeface="Impact"/>
                <a:cs typeface="Impact"/>
              </a:rPr>
              <a:t>NEGOTIATION</a:t>
            </a:r>
            <a:endParaRPr lang="en-US" sz="6600" dirty="0">
              <a:latin typeface="Impact"/>
              <a:cs typeface="Impact"/>
            </a:endParaRPr>
          </a:p>
        </p:txBody>
      </p:sp>
      <p:sp>
        <p:nvSpPr>
          <p:cNvPr id="6" name="Oval 5"/>
          <p:cNvSpPr/>
          <p:nvPr/>
        </p:nvSpPr>
        <p:spPr>
          <a:xfrm rot="5400000">
            <a:off x="4653230" y="-1629015"/>
            <a:ext cx="45719" cy="6151117"/>
          </a:xfrm>
          <a:prstGeom prst="ellipse">
            <a:avLst/>
          </a:prstGeom>
          <a:gradFill flip="none" rotWithShape="1">
            <a:gsLst>
              <a:gs pos="35000">
                <a:schemeClr val="dk1">
                  <a:tint val="100000"/>
                  <a:shade val="100000"/>
                  <a:satMod val="130000"/>
                </a:schemeClr>
              </a:gs>
              <a:gs pos="0">
                <a:schemeClr val="dk1">
                  <a:tint val="50000"/>
                  <a:shade val="100000"/>
                  <a:satMod val="350000"/>
                </a:schemeClr>
              </a:gs>
            </a:gsLst>
            <a:path path="circle">
              <a:fillToRect l="50000" t="50000" r="50000" b="50000"/>
            </a:path>
            <a:tileRect/>
          </a:gradFill>
          <a:ln>
            <a:noFill/>
          </a:ln>
        </p:spPr>
        <p:style>
          <a:lnRef idx="1">
            <a:schemeClr val="dk1"/>
          </a:lnRef>
          <a:fillRef idx="3">
            <a:schemeClr val="dk1"/>
          </a:fillRef>
          <a:effectRef idx="2">
            <a:schemeClr val="dk1"/>
          </a:effectRef>
          <a:fontRef idx="minor">
            <a:schemeClr val="lt1"/>
          </a:fontRef>
        </p:style>
        <p:txBody>
          <a:bodyPr rtlCol="0" anchor="ctr"/>
          <a:lstStyle/>
          <a:p>
            <a:pPr algn="ctr"/>
            <a:endParaRPr lang="en-US"/>
          </a:p>
        </p:txBody>
      </p:sp>
      <p:sp>
        <p:nvSpPr>
          <p:cNvPr id="3" name="Rectangle 2"/>
          <p:cNvSpPr/>
          <p:nvPr/>
        </p:nvSpPr>
        <p:spPr>
          <a:xfrm>
            <a:off x="188511" y="234095"/>
            <a:ext cx="8830229" cy="6442844"/>
          </a:xfrm>
          <a:prstGeom prst="rect">
            <a:avLst/>
          </a:prstGeom>
          <a:noFill/>
          <a:ln w="12700" cmpd="sng">
            <a:solidFill>
              <a:srgbClr val="935A0C"/>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aphicFrame>
        <p:nvGraphicFramePr>
          <p:cNvPr id="41" name="Table 40"/>
          <p:cNvGraphicFramePr>
            <a:graphicFrameLocks noGrp="1"/>
          </p:cNvGraphicFramePr>
          <p:nvPr>
            <p:extLst>
              <p:ext uri="{D42A27DB-BD31-4B8C-83A1-F6EECF244321}">
                <p14:modId xmlns:p14="http://schemas.microsoft.com/office/powerpoint/2010/main" val="1919716555"/>
              </p:ext>
            </p:extLst>
          </p:nvPr>
        </p:nvGraphicFramePr>
        <p:xfrm>
          <a:off x="684587" y="2064865"/>
          <a:ext cx="7857912" cy="4284674"/>
        </p:xfrm>
        <a:graphic>
          <a:graphicData uri="http://schemas.openxmlformats.org/drawingml/2006/table">
            <a:tbl>
              <a:tblPr firstRow="1" bandRow="1">
                <a:effectLst>
                  <a:outerShdw blurRad="50800" dist="38100" dir="5400000" algn="t" rotWithShape="0">
                    <a:prstClr val="black">
                      <a:alpha val="40000"/>
                    </a:prstClr>
                  </a:outerShdw>
                </a:effectLst>
                <a:tableStyleId>{5C22544A-7EE6-4342-B048-85BDC9FD1C3A}</a:tableStyleId>
              </a:tblPr>
              <a:tblGrid>
                <a:gridCol w="4286138"/>
                <a:gridCol w="3571774"/>
              </a:tblGrid>
              <a:tr h="536295">
                <a:tc>
                  <a:txBody>
                    <a:bodyPr/>
                    <a:lstStyle/>
                    <a:p>
                      <a:pPr algn="ctr"/>
                      <a:r>
                        <a:rPr lang="en-US" dirty="0" smtClean="0">
                          <a:latin typeface="Bookman"/>
                          <a:ea typeface="Bookman"/>
                          <a:cs typeface="Bookman"/>
                        </a:rPr>
                        <a:t>Decision</a:t>
                      </a:r>
                      <a:r>
                        <a:rPr lang="en-US" baseline="0" dirty="0" smtClean="0">
                          <a:latin typeface="Bookman"/>
                          <a:ea typeface="Bookman"/>
                          <a:cs typeface="Bookman"/>
                        </a:rPr>
                        <a:t> Making</a:t>
                      </a:r>
                      <a:endParaRPr lang="en-US" dirty="0">
                        <a:latin typeface="Bookman"/>
                        <a:ea typeface="Bookman"/>
                        <a:cs typeface="Bookman"/>
                      </a:endParaRPr>
                    </a:p>
                  </a:txBody>
                  <a:tcPr anchor="ctr">
                    <a:lnL w="38100" cap="flat" cmpd="sng" algn="ctr">
                      <a:solidFill>
                        <a:prstClr val="white"/>
                      </a:solidFill>
                      <a:prstDash val="solid"/>
                      <a:round/>
                      <a:headEnd type="none" w="med" len="med"/>
                      <a:tailEnd type="none" w="med" len="med"/>
                    </a:lnL>
                    <a:lnT w="38100" cap="flat" cmpd="sng" algn="ctr">
                      <a:solidFill>
                        <a:prstClr val="white"/>
                      </a:solidFill>
                      <a:prstDash val="solid"/>
                      <a:round/>
                      <a:headEnd type="none" w="med" len="med"/>
                      <a:tailEnd type="none" w="med" len="med"/>
                    </a:lnT>
                    <a:solidFill>
                      <a:schemeClr val="accent2">
                        <a:lumMod val="75000"/>
                        <a:lumOff val="25000"/>
                      </a:schemeClr>
                    </a:solidFill>
                  </a:tcPr>
                </a:tc>
                <a:tc>
                  <a:txBody>
                    <a:bodyPr/>
                    <a:lstStyle/>
                    <a:p>
                      <a:pPr algn="ctr"/>
                      <a:r>
                        <a:rPr lang="en-US" dirty="0" smtClean="0">
                          <a:latin typeface="Bookman"/>
                          <a:ea typeface="Bookman"/>
                          <a:cs typeface="Bookman"/>
                        </a:rPr>
                        <a:t>Negotiation</a:t>
                      </a:r>
                      <a:endParaRPr lang="en-US" dirty="0">
                        <a:latin typeface="Bookman"/>
                        <a:ea typeface="Bookman"/>
                        <a:cs typeface="Bookman"/>
                      </a:endParaRPr>
                    </a:p>
                  </a:txBody>
                  <a:tcPr anchor="ctr">
                    <a:lnR w="38100" cap="flat" cmpd="sng" algn="ctr">
                      <a:solidFill>
                        <a:prstClr val="white"/>
                      </a:solidFill>
                      <a:prstDash val="solid"/>
                      <a:round/>
                      <a:headEnd type="none" w="med" len="med"/>
                      <a:tailEnd type="none" w="med" len="med"/>
                    </a:lnR>
                    <a:lnT w="38100" cap="flat" cmpd="sng" algn="ctr">
                      <a:solidFill>
                        <a:prstClr val="white"/>
                      </a:solidFill>
                      <a:prstDash val="solid"/>
                      <a:round/>
                      <a:headEnd type="none" w="med" len="med"/>
                      <a:tailEnd type="none" w="med" len="med"/>
                    </a:lnT>
                    <a:solidFill>
                      <a:schemeClr val="accent2">
                        <a:lumMod val="75000"/>
                        <a:lumOff val="25000"/>
                      </a:schemeClr>
                    </a:solidFill>
                  </a:tcPr>
                </a:tc>
              </a:tr>
              <a:tr h="1307774">
                <a:tc>
                  <a:txBody>
                    <a:bodyPr/>
                    <a:lstStyle/>
                    <a:p>
                      <a:r>
                        <a:rPr lang="en-US" b="1" u="sng" dirty="0" smtClean="0">
                          <a:latin typeface="Bookman"/>
                          <a:ea typeface="Bookman"/>
                          <a:cs typeface="Bookman"/>
                        </a:rPr>
                        <a:t>Step 4</a:t>
                      </a:r>
                      <a:r>
                        <a:rPr lang="en-US" dirty="0" smtClean="0">
                          <a:latin typeface="Bookman"/>
                          <a:ea typeface="Bookman"/>
                          <a:cs typeface="Bookman"/>
                        </a:rPr>
                        <a:t>: Omit ideas that don’t check out and ideas  you don’t want to</a:t>
                      </a:r>
                      <a:r>
                        <a:rPr lang="en-US" baseline="0" dirty="0" smtClean="0">
                          <a:latin typeface="Bookman"/>
                          <a:ea typeface="Bookman"/>
                          <a:cs typeface="Bookman"/>
                        </a:rPr>
                        <a:t> try. </a:t>
                      </a:r>
                    </a:p>
                    <a:p>
                      <a:endParaRPr lang="en-US" baseline="0" dirty="0" smtClean="0">
                        <a:latin typeface="Bookman"/>
                        <a:ea typeface="Bookman"/>
                        <a:cs typeface="Bookman"/>
                      </a:endParaRPr>
                    </a:p>
                    <a:p>
                      <a:r>
                        <a:rPr lang="en-US" i="1" baseline="0" dirty="0" smtClean="0">
                          <a:latin typeface="Bookman"/>
                          <a:ea typeface="Bookman"/>
                          <a:cs typeface="Bookman"/>
                        </a:rPr>
                        <a:t>Check your thinking.</a:t>
                      </a:r>
                    </a:p>
                  </a:txBody>
                  <a:tcPr>
                    <a:lnL w="38100" cap="flat" cmpd="sng" algn="ctr">
                      <a:solidFill>
                        <a:prstClr val="white"/>
                      </a:solidFill>
                      <a:prstDash val="solid"/>
                      <a:round/>
                      <a:headEnd type="none" w="med" len="med"/>
                      <a:tailEnd type="none" w="med" len="med"/>
                    </a:lnL>
                    <a:solidFill>
                      <a:schemeClr val="accent2">
                        <a:lumMod val="10000"/>
                        <a:lumOff val="90000"/>
                      </a:schemeClr>
                    </a:solidFill>
                  </a:tcPr>
                </a:tc>
                <a:tc>
                  <a:txBody>
                    <a:bodyPr/>
                    <a:lstStyle/>
                    <a:p>
                      <a:r>
                        <a:rPr lang="en-US" dirty="0" smtClean="0">
                          <a:latin typeface="Bookman"/>
                          <a:ea typeface="Bookman"/>
                          <a:cs typeface="Bookman"/>
                        </a:rPr>
                        <a:t>Each side in the negotiation has veto power over</a:t>
                      </a:r>
                      <a:r>
                        <a:rPr lang="en-US" baseline="0" dirty="0" smtClean="0">
                          <a:latin typeface="Bookman"/>
                          <a:ea typeface="Bookman"/>
                          <a:cs typeface="Bookman"/>
                        </a:rPr>
                        <a:t> ideas.</a:t>
                      </a:r>
                      <a:endParaRPr lang="en-US" dirty="0">
                        <a:latin typeface="Bookman"/>
                        <a:ea typeface="Bookman"/>
                        <a:cs typeface="Bookman"/>
                      </a:endParaRPr>
                    </a:p>
                  </a:txBody>
                  <a:tcPr>
                    <a:lnR w="38100" cap="flat" cmpd="sng" algn="ctr">
                      <a:solidFill>
                        <a:prstClr val="white"/>
                      </a:solidFill>
                      <a:prstDash val="solid"/>
                      <a:round/>
                      <a:headEnd type="none" w="med" len="med"/>
                      <a:tailEnd type="none" w="med" len="med"/>
                    </a:lnR>
                    <a:solidFill>
                      <a:schemeClr val="accent2">
                        <a:lumMod val="10000"/>
                        <a:lumOff val="90000"/>
                      </a:schemeClr>
                    </a:solidFill>
                  </a:tcPr>
                </a:tc>
              </a:tr>
              <a:tr h="1002036">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1" u="sng" dirty="0" smtClean="0">
                          <a:latin typeface="Bookman"/>
                          <a:ea typeface="Bookman"/>
                          <a:cs typeface="Bookman"/>
                        </a:rPr>
                        <a:t>Step 5</a:t>
                      </a:r>
                      <a:r>
                        <a:rPr lang="en-US" b="1" dirty="0" smtClean="0">
                          <a:latin typeface="Bookman"/>
                          <a:ea typeface="Bookman"/>
                          <a:cs typeface="Bookman"/>
                        </a:rPr>
                        <a:t>: </a:t>
                      </a:r>
                      <a:r>
                        <a:rPr lang="en-US" dirty="0" smtClean="0">
                          <a:latin typeface="Bookman"/>
                          <a:ea typeface="Bookman"/>
                          <a:cs typeface="Bookman"/>
                        </a:rPr>
                        <a:t>Select</a:t>
                      </a:r>
                      <a:r>
                        <a:rPr lang="en-US" baseline="0" dirty="0" smtClean="0">
                          <a:latin typeface="Bookman"/>
                          <a:ea typeface="Bookman"/>
                          <a:cs typeface="Bookman"/>
                        </a:rPr>
                        <a:t> an idea to try. </a:t>
                      </a:r>
                      <a:endParaRPr lang="en-US" dirty="0" smtClean="0">
                        <a:latin typeface="Bookman"/>
                        <a:ea typeface="Bookman"/>
                        <a:cs typeface="Bookman"/>
                      </a:endParaRPr>
                    </a:p>
                    <a:p>
                      <a:endParaRPr lang="en-US" dirty="0" smtClean="0">
                        <a:latin typeface="Bookman"/>
                        <a:ea typeface="Bookman"/>
                        <a:cs typeface="Bookman"/>
                      </a:endParaRPr>
                    </a:p>
                  </a:txBody>
                  <a:tcPr>
                    <a:lnL w="38100" cap="flat" cmpd="sng" algn="ctr">
                      <a:solidFill>
                        <a:prstClr val="white"/>
                      </a:solidFill>
                      <a:prstDash val="solid"/>
                      <a:round/>
                      <a:headEnd type="none" w="med" len="med"/>
                      <a:tailEnd type="none" w="med" len="med"/>
                    </a:lnL>
                    <a:solidFill>
                      <a:schemeClr val="accent2">
                        <a:lumMod val="10000"/>
                        <a:lumOff val="90000"/>
                      </a:schemeClr>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latin typeface="Bookman"/>
                          <a:ea typeface="Bookman"/>
                          <a:cs typeface="Bookman"/>
                        </a:rPr>
                        <a:t>If you can’t find a mutually agreeable idea, go back to brainstorming (Step 3). </a:t>
                      </a:r>
                    </a:p>
                  </a:txBody>
                  <a:tcPr>
                    <a:lnR w="38100" cap="flat" cmpd="sng" algn="ctr">
                      <a:solidFill>
                        <a:prstClr val="white"/>
                      </a:solidFill>
                      <a:prstDash val="solid"/>
                      <a:round/>
                      <a:headEnd type="none" w="med" len="med"/>
                      <a:tailEnd type="none" w="med" len="med"/>
                    </a:lnR>
                    <a:solidFill>
                      <a:schemeClr val="accent2">
                        <a:lumMod val="10000"/>
                        <a:lumOff val="90000"/>
                      </a:schemeClr>
                    </a:solidFill>
                  </a:tcPr>
                </a:tc>
              </a:tr>
              <a:tr h="962353">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1" u="sng" dirty="0" smtClean="0">
                          <a:latin typeface="Bookman"/>
                          <a:ea typeface="Bookman"/>
                          <a:cs typeface="Bookman"/>
                        </a:rPr>
                        <a:t>Step 6</a:t>
                      </a:r>
                      <a:r>
                        <a:rPr lang="en-US" b="1" u="none" dirty="0" smtClean="0">
                          <a:latin typeface="Bookman"/>
                          <a:ea typeface="Bookman"/>
                          <a:cs typeface="Bookman"/>
                        </a:rPr>
                        <a:t>: </a:t>
                      </a:r>
                      <a:r>
                        <a:rPr lang="en-US" dirty="0" smtClean="0">
                          <a:latin typeface="Bookman"/>
                          <a:ea typeface="Bookman"/>
                          <a:cs typeface="Bookman"/>
                        </a:rPr>
                        <a:t>Act on the idea.</a:t>
                      </a:r>
                    </a:p>
                  </a:txBody>
                  <a:tcPr>
                    <a:lnL w="38100" cap="flat" cmpd="sng" algn="ctr">
                      <a:solidFill>
                        <a:prstClr val="white"/>
                      </a:solidFill>
                      <a:prstDash val="solid"/>
                      <a:round/>
                      <a:headEnd type="none" w="med" len="med"/>
                      <a:tailEnd type="none" w="med" len="med"/>
                    </a:lnL>
                    <a:solidFill>
                      <a:schemeClr val="accent2">
                        <a:lumMod val="10000"/>
                        <a:lumOff val="90000"/>
                      </a:schemeClr>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latin typeface="Bookman"/>
                          <a:ea typeface="Bookman"/>
                          <a:cs typeface="Bookman"/>
                        </a:rPr>
                        <a:t>Identify</a:t>
                      </a:r>
                      <a:r>
                        <a:rPr lang="en-US" baseline="0" dirty="0" smtClean="0">
                          <a:latin typeface="Bookman"/>
                          <a:ea typeface="Bookman"/>
                          <a:cs typeface="Bookman"/>
                        </a:rPr>
                        <a:t> the actions that need to be taken to implement the idea.</a:t>
                      </a:r>
                      <a:endParaRPr lang="en-US" dirty="0" smtClean="0">
                        <a:latin typeface="Bookman"/>
                        <a:ea typeface="Bookman"/>
                        <a:cs typeface="Bookman"/>
                      </a:endParaRPr>
                    </a:p>
                  </a:txBody>
                  <a:tcPr>
                    <a:lnR w="38100" cap="flat" cmpd="sng" algn="ctr">
                      <a:solidFill>
                        <a:prstClr val="white"/>
                      </a:solidFill>
                      <a:prstDash val="solid"/>
                      <a:round/>
                      <a:headEnd type="none" w="med" len="med"/>
                      <a:tailEnd type="none" w="med" len="med"/>
                    </a:lnR>
                    <a:solidFill>
                      <a:schemeClr val="accent2">
                        <a:lumMod val="10000"/>
                        <a:lumOff val="90000"/>
                      </a:schemeClr>
                    </a:solidFill>
                  </a:tcPr>
                </a:tc>
              </a:tr>
              <a:tr h="476216">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1" u="sng" dirty="0" smtClean="0">
                          <a:latin typeface="Bookman"/>
                          <a:ea typeface="Bookman"/>
                          <a:cs typeface="Bookman"/>
                        </a:rPr>
                        <a:t>Step 7</a:t>
                      </a:r>
                      <a:r>
                        <a:rPr lang="en-US" b="1" dirty="0" smtClean="0">
                          <a:latin typeface="Bookman"/>
                          <a:ea typeface="Bookman"/>
                          <a:cs typeface="Bookman"/>
                        </a:rPr>
                        <a:t>:</a:t>
                      </a:r>
                      <a:r>
                        <a:rPr lang="en-US" dirty="0" smtClean="0">
                          <a:latin typeface="Bookman"/>
                          <a:ea typeface="Bookman"/>
                          <a:cs typeface="Bookman"/>
                        </a:rPr>
                        <a:t> Evaluate how it turned out.</a:t>
                      </a:r>
                    </a:p>
                  </a:txBody>
                  <a:tcPr>
                    <a:lnL w="38100" cap="flat" cmpd="sng" algn="ctr">
                      <a:solidFill>
                        <a:prstClr val="white"/>
                      </a:solidFill>
                      <a:prstDash val="solid"/>
                      <a:round/>
                      <a:headEnd type="none" w="med" len="med"/>
                      <a:tailEnd type="none" w="med" len="med"/>
                    </a:lnL>
                    <a:lnB w="38100" cap="flat" cmpd="sng" algn="ctr">
                      <a:solidFill>
                        <a:prstClr val="white"/>
                      </a:solidFill>
                      <a:prstDash val="solid"/>
                      <a:round/>
                      <a:headEnd type="none" w="med" len="med"/>
                      <a:tailEnd type="none" w="med" len="med"/>
                    </a:lnB>
                    <a:solidFill>
                      <a:schemeClr val="accent2">
                        <a:lumMod val="10000"/>
                        <a:lumOff val="90000"/>
                      </a:schemeClr>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dirty="0" smtClean="0">
                        <a:latin typeface="Bookman"/>
                        <a:ea typeface="Bookman"/>
                        <a:cs typeface="Bookman"/>
                      </a:endParaRPr>
                    </a:p>
                  </a:txBody>
                  <a:tcPr>
                    <a:lnR w="38100" cap="flat" cmpd="sng" algn="ctr">
                      <a:solidFill>
                        <a:prstClr val="white"/>
                      </a:solidFill>
                      <a:prstDash val="solid"/>
                      <a:round/>
                      <a:headEnd type="none" w="med" len="med"/>
                      <a:tailEnd type="none" w="med" len="med"/>
                    </a:lnR>
                    <a:lnB w="38100" cap="flat" cmpd="sng" algn="ctr">
                      <a:solidFill>
                        <a:prstClr val="white"/>
                      </a:solidFill>
                      <a:prstDash val="solid"/>
                      <a:round/>
                      <a:headEnd type="none" w="med" len="med"/>
                      <a:tailEnd type="none" w="med" len="med"/>
                    </a:lnB>
                    <a:solidFill>
                      <a:schemeClr val="accent2">
                        <a:lumMod val="10000"/>
                        <a:lumOff val="90000"/>
                      </a:schemeClr>
                    </a:solidFill>
                  </a:tcPr>
                </a:tc>
              </a:tr>
            </a:tbl>
          </a:graphicData>
        </a:graphic>
      </p:graphicFrame>
      <p:sp>
        <p:nvSpPr>
          <p:cNvPr id="45" name="Oval 44"/>
          <p:cNvSpPr/>
          <p:nvPr/>
        </p:nvSpPr>
        <p:spPr>
          <a:xfrm rot="5400000">
            <a:off x="4653230" y="-828484"/>
            <a:ext cx="45719" cy="4795329"/>
          </a:xfrm>
          <a:prstGeom prst="ellipse">
            <a:avLst/>
          </a:prstGeom>
          <a:gradFill flip="none" rotWithShape="1">
            <a:gsLst>
              <a:gs pos="35000">
                <a:schemeClr val="dk1">
                  <a:tint val="100000"/>
                  <a:shade val="100000"/>
                  <a:satMod val="130000"/>
                </a:schemeClr>
              </a:gs>
              <a:gs pos="0">
                <a:schemeClr val="dk1">
                  <a:tint val="50000"/>
                  <a:shade val="100000"/>
                  <a:satMod val="350000"/>
                </a:schemeClr>
              </a:gs>
            </a:gsLst>
            <a:path path="circle">
              <a:fillToRect l="50000" t="50000" r="50000" b="50000"/>
            </a:path>
            <a:tileRect/>
          </a:gradFill>
          <a:ln>
            <a:noFill/>
          </a:ln>
        </p:spPr>
        <p:style>
          <a:lnRef idx="1">
            <a:schemeClr val="dk1"/>
          </a:lnRef>
          <a:fillRef idx="3">
            <a:schemeClr val="dk1"/>
          </a:fillRef>
          <a:effectRef idx="2">
            <a:schemeClr val="dk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15995281"/>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xmlns:p14="http://schemas.microsoft.com/office/powerpoint/2010/main" spd="slow">
        <p:blinds dir="vert"/>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8" name="Group 27"/>
          <p:cNvGrpSpPr/>
          <p:nvPr/>
        </p:nvGrpSpPr>
        <p:grpSpPr>
          <a:xfrm>
            <a:off x="-8340" y="1048788"/>
            <a:ext cx="7464078" cy="1414471"/>
            <a:chOff x="-165331" y="2013591"/>
            <a:chExt cx="7464078" cy="1414471"/>
          </a:xfrm>
        </p:grpSpPr>
        <p:sp>
          <p:nvSpPr>
            <p:cNvPr id="24" name="Pentagon 23"/>
            <p:cNvSpPr/>
            <p:nvPr/>
          </p:nvSpPr>
          <p:spPr>
            <a:xfrm>
              <a:off x="-79141" y="2151815"/>
              <a:ext cx="7377888" cy="1276247"/>
            </a:xfrm>
            <a:prstGeom prst="homePlate">
              <a:avLst/>
            </a:prstGeom>
            <a:solidFill>
              <a:schemeClr val="bg1">
                <a:lumMod val="6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5" name="Pentagon 24"/>
            <p:cNvSpPr/>
            <p:nvPr/>
          </p:nvSpPr>
          <p:spPr>
            <a:xfrm>
              <a:off x="-127441" y="2072292"/>
              <a:ext cx="7377888" cy="1276247"/>
            </a:xfrm>
            <a:prstGeom prst="homePlate">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6" name="Pentagon 25"/>
            <p:cNvSpPr/>
            <p:nvPr/>
          </p:nvSpPr>
          <p:spPr>
            <a:xfrm>
              <a:off x="-165331" y="2013591"/>
              <a:ext cx="7377888" cy="1276247"/>
            </a:xfrm>
            <a:prstGeom prst="homePlate">
              <a:avLst/>
            </a:prstGeom>
            <a:solidFill>
              <a:schemeClr val="accent1">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7" name="Pentagon 26"/>
            <p:cNvSpPr/>
            <p:nvPr/>
          </p:nvSpPr>
          <p:spPr>
            <a:xfrm>
              <a:off x="-42295" y="2128732"/>
              <a:ext cx="7121202" cy="1054394"/>
            </a:xfrm>
            <a:prstGeom prst="homePlate">
              <a:avLst/>
            </a:prstGeom>
            <a:noFill/>
            <a:ln w="19050" cmpd="sng">
              <a:solidFill>
                <a:schemeClr val="bg1"/>
              </a:solidFill>
              <a:prstDash val="dot"/>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3" name="Rectangle 2"/>
          <p:cNvSpPr/>
          <p:nvPr/>
        </p:nvSpPr>
        <p:spPr>
          <a:xfrm>
            <a:off x="405994" y="936956"/>
            <a:ext cx="8685955" cy="5788307"/>
          </a:xfrm>
          <a:prstGeom prst="rect">
            <a:avLst/>
          </a:prstGeom>
          <a:solidFill>
            <a:srgbClr val="FFFFFF"/>
          </a:solidFill>
          <a:ln w="38100" cmpd="sng">
            <a:solidFill>
              <a:schemeClr val="accent1">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 name="Rectangle 19"/>
          <p:cNvSpPr/>
          <p:nvPr/>
        </p:nvSpPr>
        <p:spPr>
          <a:xfrm>
            <a:off x="517252" y="1041063"/>
            <a:ext cx="8463438" cy="5569685"/>
          </a:xfrm>
          <a:prstGeom prst="rect">
            <a:avLst/>
          </a:prstGeom>
          <a:noFill/>
          <a:ln>
            <a:solidFill>
              <a:schemeClr val="accent1"/>
            </a:solidFill>
            <a:prstDash val="sysDash"/>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9" name="Group 18"/>
          <p:cNvGrpSpPr/>
          <p:nvPr/>
        </p:nvGrpSpPr>
        <p:grpSpPr>
          <a:xfrm>
            <a:off x="3164417" y="1655286"/>
            <a:ext cx="5621734" cy="4861762"/>
            <a:chOff x="666248" y="1759396"/>
            <a:chExt cx="8057443" cy="4653550"/>
          </a:xfrm>
        </p:grpSpPr>
        <p:sp>
          <p:nvSpPr>
            <p:cNvPr id="16" name="Rectangle 15"/>
            <p:cNvSpPr/>
            <p:nvPr/>
          </p:nvSpPr>
          <p:spPr>
            <a:xfrm>
              <a:off x="666248" y="1759396"/>
              <a:ext cx="8057443" cy="4653550"/>
            </a:xfrm>
            <a:prstGeom prst="rect">
              <a:avLst/>
            </a:prstGeom>
            <a:solidFill>
              <a:schemeClr val="accent1">
                <a:lumMod val="5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 name="Rectangle 16"/>
            <p:cNvSpPr/>
            <p:nvPr/>
          </p:nvSpPr>
          <p:spPr>
            <a:xfrm>
              <a:off x="775554" y="1855820"/>
              <a:ext cx="7838830" cy="4460703"/>
            </a:xfrm>
            <a:prstGeom prst="rect">
              <a:avLst/>
            </a:prstGeom>
            <a:noFill/>
            <a:ln>
              <a:solidFill>
                <a:srgbClr val="FFFF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Rectangle 17"/>
            <p:cNvSpPr/>
            <p:nvPr/>
          </p:nvSpPr>
          <p:spPr>
            <a:xfrm>
              <a:off x="905681" y="1972814"/>
              <a:ext cx="7578576" cy="4226714"/>
            </a:xfrm>
            <a:prstGeom prst="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21" name="Group 20"/>
          <p:cNvGrpSpPr/>
          <p:nvPr/>
        </p:nvGrpSpPr>
        <p:grpSpPr>
          <a:xfrm>
            <a:off x="77850" y="76116"/>
            <a:ext cx="7464078" cy="1414471"/>
            <a:chOff x="77850" y="76116"/>
            <a:chExt cx="7464078" cy="1414471"/>
          </a:xfrm>
        </p:grpSpPr>
        <p:sp>
          <p:nvSpPr>
            <p:cNvPr id="13" name="Pentagon 12"/>
            <p:cNvSpPr/>
            <p:nvPr/>
          </p:nvSpPr>
          <p:spPr>
            <a:xfrm>
              <a:off x="164040" y="214340"/>
              <a:ext cx="7377888" cy="1276247"/>
            </a:xfrm>
            <a:prstGeom prst="homePlate">
              <a:avLst/>
            </a:prstGeom>
            <a:solidFill>
              <a:schemeClr val="bg1">
                <a:lumMod val="6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Pentagon 10"/>
            <p:cNvSpPr/>
            <p:nvPr/>
          </p:nvSpPr>
          <p:spPr>
            <a:xfrm>
              <a:off x="115740" y="134817"/>
              <a:ext cx="7377888" cy="1276247"/>
            </a:xfrm>
            <a:prstGeom prst="homePlate">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Pentagon 1"/>
            <p:cNvSpPr/>
            <p:nvPr/>
          </p:nvSpPr>
          <p:spPr>
            <a:xfrm>
              <a:off x="77850" y="76116"/>
              <a:ext cx="7377888" cy="1276247"/>
            </a:xfrm>
            <a:prstGeom prst="homePlate">
              <a:avLst/>
            </a:prstGeom>
            <a:solidFill>
              <a:schemeClr val="accent1"/>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Pentagon 14"/>
            <p:cNvSpPr/>
            <p:nvPr/>
          </p:nvSpPr>
          <p:spPr>
            <a:xfrm>
              <a:off x="200886" y="191257"/>
              <a:ext cx="7121202" cy="1054394"/>
            </a:xfrm>
            <a:prstGeom prst="homePlate">
              <a:avLst/>
            </a:prstGeom>
            <a:noFill/>
            <a:ln w="19050" cmpd="sng">
              <a:solidFill>
                <a:schemeClr val="bg1"/>
              </a:solidFill>
              <a:prstDash val="dot"/>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5" name="TextBox 4"/>
          <p:cNvSpPr txBox="1"/>
          <p:nvPr/>
        </p:nvSpPr>
        <p:spPr>
          <a:xfrm>
            <a:off x="3570936" y="1957198"/>
            <a:ext cx="4975781" cy="4367007"/>
          </a:xfrm>
          <a:prstGeom prst="rect">
            <a:avLst/>
          </a:prstGeom>
          <a:noFill/>
        </p:spPr>
        <p:txBody>
          <a:bodyPr wrap="square" rtlCol="0">
            <a:spAutoFit/>
          </a:bodyPr>
          <a:lstStyle/>
          <a:p>
            <a:pPr algn="ctr">
              <a:lnSpc>
                <a:spcPct val="150000"/>
              </a:lnSpc>
            </a:pPr>
            <a:r>
              <a:rPr lang="en-US" sz="4000" b="1" baseline="30000" dirty="0">
                <a:solidFill>
                  <a:schemeClr val="bg1">
                    <a:lumMod val="85000"/>
                  </a:schemeClr>
                </a:solidFill>
                <a:latin typeface="Helvetica Neue"/>
                <a:cs typeface="Helvetica Neue"/>
              </a:rPr>
              <a:t>Accessing Information</a:t>
            </a:r>
          </a:p>
          <a:p>
            <a:pPr algn="ctr">
              <a:lnSpc>
                <a:spcPct val="150000"/>
              </a:lnSpc>
            </a:pPr>
            <a:r>
              <a:rPr lang="en-US" sz="4000" baseline="30000" dirty="0">
                <a:solidFill>
                  <a:schemeClr val="bg1">
                    <a:lumMod val="85000"/>
                  </a:schemeClr>
                </a:solidFill>
                <a:latin typeface="Helvetica Neue Light"/>
                <a:cs typeface="Helvetica Neue Light"/>
              </a:rPr>
              <a:t>Analyzing Influences</a:t>
            </a:r>
          </a:p>
          <a:p>
            <a:pPr algn="ctr">
              <a:lnSpc>
                <a:spcPct val="150000"/>
              </a:lnSpc>
            </a:pPr>
            <a:r>
              <a:rPr lang="en-US" sz="4000" b="1" baseline="30000" dirty="0">
                <a:solidFill>
                  <a:schemeClr val="bg1">
                    <a:lumMod val="85000"/>
                  </a:schemeClr>
                </a:solidFill>
                <a:latin typeface="Helvetica Neue"/>
                <a:cs typeface="Helvetica Neue"/>
              </a:rPr>
              <a:t>Goal Setting</a:t>
            </a:r>
          </a:p>
          <a:p>
            <a:pPr algn="ctr">
              <a:lnSpc>
                <a:spcPct val="150000"/>
              </a:lnSpc>
            </a:pPr>
            <a:r>
              <a:rPr lang="en-US" sz="4000" baseline="30000" dirty="0">
                <a:solidFill>
                  <a:schemeClr val="bg1">
                    <a:lumMod val="85000"/>
                  </a:schemeClr>
                </a:solidFill>
                <a:latin typeface="Helvetica Neue Black Condensed"/>
                <a:cs typeface="Helvetica Neue Black Condensed"/>
              </a:rPr>
              <a:t>Decision Making</a:t>
            </a:r>
          </a:p>
          <a:p>
            <a:pPr algn="ctr">
              <a:lnSpc>
                <a:spcPct val="150000"/>
              </a:lnSpc>
            </a:pPr>
            <a:r>
              <a:rPr lang="en-US" sz="4000" baseline="30000" dirty="0">
                <a:solidFill>
                  <a:schemeClr val="bg1">
                    <a:lumMod val="85000"/>
                  </a:schemeClr>
                </a:solidFill>
                <a:latin typeface="Helvetica Neue Medium"/>
                <a:cs typeface="Helvetica Neue Medium"/>
              </a:rPr>
              <a:t>Interpersonal Communication</a:t>
            </a:r>
          </a:p>
          <a:p>
            <a:pPr algn="ctr">
              <a:lnSpc>
                <a:spcPct val="150000"/>
              </a:lnSpc>
            </a:pPr>
            <a:r>
              <a:rPr lang="en-US" sz="4000" baseline="30000" dirty="0">
                <a:solidFill>
                  <a:schemeClr val="bg1">
                    <a:lumMod val="85000"/>
                  </a:schemeClr>
                </a:solidFill>
                <a:latin typeface="Helvetica Neue Black Condensed"/>
                <a:cs typeface="Helvetica Neue Black Condensed"/>
              </a:rPr>
              <a:t>Self Management</a:t>
            </a:r>
          </a:p>
          <a:p>
            <a:pPr algn="ctr">
              <a:lnSpc>
                <a:spcPct val="150000"/>
              </a:lnSpc>
            </a:pPr>
            <a:r>
              <a:rPr lang="en-US" sz="4000" baseline="30000" dirty="0">
                <a:latin typeface="Helvetica Neue Light"/>
                <a:cs typeface="Helvetica Neue Light"/>
              </a:rPr>
              <a:t>Advocacy </a:t>
            </a:r>
            <a:endParaRPr lang="en-US" sz="4000" dirty="0">
              <a:latin typeface="Helvetica Neue Light"/>
              <a:cs typeface="Helvetica Neue Light"/>
            </a:endParaRPr>
          </a:p>
        </p:txBody>
      </p:sp>
      <p:sp>
        <p:nvSpPr>
          <p:cNvPr id="10" name="Title 2"/>
          <p:cNvSpPr txBox="1">
            <a:spLocks/>
          </p:cNvSpPr>
          <p:nvPr/>
        </p:nvSpPr>
        <p:spPr>
          <a:xfrm>
            <a:off x="81823" y="170434"/>
            <a:ext cx="7089972" cy="1054394"/>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4800" b="1" dirty="0" smtClean="0">
                <a:solidFill>
                  <a:schemeClr val="bg1"/>
                </a:solidFill>
                <a:effectLst>
                  <a:outerShdw blurRad="50800" dist="38100" dir="5400000" algn="t" rotWithShape="0">
                    <a:prstClr val="black">
                      <a:alpha val="40000"/>
                    </a:prstClr>
                  </a:outerShdw>
                </a:effectLst>
                <a:latin typeface="Arial Black"/>
                <a:cs typeface="Arial Black"/>
              </a:rPr>
              <a:t>Seven Health Skills</a:t>
            </a:r>
            <a:endParaRPr lang="en-US" sz="4800" b="1" dirty="0">
              <a:solidFill>
                <a:schemeClr val="bg1"/>
              </a:solidFill>
              <a:effectLst>
                <a:outerShdw blurRad="50800" dist="38100" dir="5400000" algn="t" rotWithShape="0">
                  <a:prstClr val="black">
                    <a:alpha val="40000"/>
                  </a:prstClr>
                </a:outerShdw>
              </a:effectLst>
              <a:latin typeface="Arial Black"/>
              <a:cs typeface="Arial Black"/>
            </a:endParaRPr>
          </a:p>
        </p:txBody>
      </p:sp>
      <p:sp>
        <p:nvSpPr>
          <p:cNvPr id="4" name="TextBox 3"/>
          <p:cNvSpPr txBox="1"/>
          <p:nvPr/>
        </p:nvSpPr>
        <p:spPr>
          <a:xfrm>
            <a:off x="772583" y="1878253"/>
            <a:ext cx="2137834" cy="461665"/>
          </a:xfrm>
          <a:prstGeom prst="rect">
            <a:avLst/>
          </a:prstGeom>
          <a:noFill/>
        </p:spPr>
        <p:txBody>
          <a:bodyPr wrap="square" rtlCol="0">
            <a:spAutoFit/>
          </a:bodyPr>
          <a:lstStyle/>
          <a:p>
            <a:r>
              <a:rPr lang="en-US" sz="2400" dirty="0" smtClean="0">
                <a:solidFill>
                  <a:schemeClr val="bg1">
                    <a:lumMod val="50000"/>
                  </a:schemeClr>
                </a:solidFill>
                <a:latin typeface="Helvetica Neue Light"/>
                <a:cs typeface="Helvetica Neue Light"/>
              </a:rPr>
              <a:t>Advocacy</a:t>
            </a:r>
            <a:endParaRPr lang="en-US" sz="2400" dirty="0">
              <a:solidFill>
                <a:schemeClr val="bg1">
                  <a:lumMod val="50000"/>
                </a:schemeClr>
              </a:solidFill>
              <a:latin typeface="Helvetica Neue Light"/>
              <a:cs typeface="Helvetica Neue Light"/>
            </a:endParaRPr>
          </a:p>
        </p:txBody>
      </p:sp>
      <p:pic>
        <p:nvPicPr>
          <p:cNvPr id="7" name="Picture 6" descr="Girl-With-Megaphone.png"/>
          <p:cNvPicPr>
            <a:picLocks noChangeAspect="1"/>
          </p:cNvPicPr>
          <p:nvPr/>
        </p:nvPicPr>
        <p:blipFill rotWithShape="1">
          <a:blip r:embed="rId2">
            <a:extLst>
              <a:ext uri="{28A0092B-C50C-407E-A947-70E740481C1C}">
                <a14:useLocalDpi xmlns:a14="http://schemas.microsoft.com/office/drawing/2010/main" val="0"/>
              </a:ext>
            </a:extLst>
          </a:blip>
          <a:srcRect b="7930"/>
          <a:stretch/>
        </p:blipFill>
        <p:spPr>
          <a:xfrm>
            <a:off x="-158746" y="4167260"/>
            <a:ext cx="3978564" cy="2700662"/>
          </a:xfrm>
          <a:prstGeom prst="rect">
            <a:avLst/>
          </a:prstGeom>
        </p:spPr>
      </p:pic>
    </p:spTree>
    <p:extLst>
      <p:ext uri="{BB962C8B-B14F-4D97-AF65-F5344CB8AC3E}">
        <p14:creationId xmlns:p14="http://schemas.microsoft.com/office/powerpoint/2010/main" val="1232985708"/>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xmlns:p14="http://schemas.microsoft.com/office/powerpoint/2010/main" spd="slow">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Inkwell">
      <a:dk1>
        <a:sysClr val="windowText" lastClr="000000"/>
      </a:dk1>
      <a:lt1>
        <a:sysClr val="window" lastClr="FFFFFF"/>
      </a:lt1>
      <a:dk2>
        <a:srgbClr val="584D2E"/>
      </a:dk2>
      <a:lt2>
        <a:srgbClr val="EFE7C3"/>
      </a:lt2>
      <a:accent1>
        <a:srgbClr val="860908"/>
      </a:accent1>
      <a:accent2>
        <a:srgbClr val="4A0505"/>
      </a:accent2>
      <a:accent3>
        <a:srgbClr val="7A500A"/>
      </a:accent3>
      <a:accent4>
        <a:srgbClr val="C47810"/>
      </a:accent4>
      <a:accent5>
        <a:srgbClr val="827752"/>
      </a:accent5>
      <a:accent6>
        <a:srgbClr val="B5BB83"/>
      </a:accent6>
      <a:hlink>
        <a:srgbClr val="C47810"/>
      </a:hlink>
      <a:folHlink>
        <a:srgbClr val="F0A43A"/>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554</TotalTime>
  <Words>697</Words>
  <Application>Microsoft Office PowerPoint</Application>
  <PresentationFormat>On-screen Show (4:3)</PresentationFormat>
  <Paragraphs>131</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PowerPoint Presentation</vt:lpstr>
      <vt:lpstr>COLLABORATION</vt:lpstr>
      <vt:lpstr>COLLABORATION</vt:lpstr>
      <vt:lpstr>NEGOTIATION</vt:lpstr>
      <vt:lpstr>NEGOTIATION</vt:lpstr>
      <vt:lpstr>NEGOTIATION</vt:lpstr>
      <vt:lpstr>NEGOTIATION</vt:lpstr>
      <vt:lpstr>NEGOTIATION</vt:lpstr>
      <vt:lpstr>PowerPoint Presentation</vt:lpstr>
      <vt:lpstr>ADVOCACY</vt:lpstr>
      <vt:lpstr>Advocacy Project</vt:lpstr>
      <vt:lpstr>Advocacy Topics/ Projects</vt:lpstr>
      <vt:lpstr>Individual Paper</vt:lpstr>
      <vt:lpstr>Closure </vt:lpstr>
      <vt:lpstr>Reflection Question</vt:lpstr>
    </vt:vector>
  </TitlesOfParts>
  <Company>CMU</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EMC Designer</dc:creator>
  <cp:lastModifiedBy>ERASE-ME</cp:lastModifiedBy>
  <cp:revision>63</cp:revision>
  <dcterms:created xsi:type="dcterms:W3CDTF">2012-10-23T17:35:34Z</dcterms:created>
  <dcterms:modified xsi:type="dcterms:W3CDTF">2013-09-19T17:08:56Z</dcterms:modified>
</cp:coreProperties>
</file>