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65" r:id="rId4"/>
    <p:sldId id="270" r:id="rId5"/>
    <p:sldId id="271" r:id="rId6"/>
    <p:sldId id="272" r:id="rId7"/>
    <p:sldId id="273" r:id="rId8"/>
    <p:sldId id="267" r:id="rId9"/>
    <p:sldId id="276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0088" y="128975"/>
            <a:ext cx="2057948" cy="65876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7079854" y="2371158"/>
            <a:ext cx="1981200" cy="145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Practice: 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Assertive Communication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25874" y="205296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Unit 1</a:t>
            </a:r>
            <a:br>
              <a:rPr lang="en-US" dirty="0" smtClean="0"/>
            </a:br>
            <a:r>
              <a:rPr lang="en-US" dirty="0" smtClean="0"/>
              <a:t>Lesson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would you change a previous passive or aggressive statement you may have made to be more assertive?</a:t>
            </a:r>
          </a:p>
        </p:txBody>
      </p:sp>
    </p:spTree>
    <p:extLst>
      <p:ext uri="{BB962C8B-B14F-4D97-AF65-F5344CB8AC3E}">
        <p14:creationId xmlns:p14="http://schemas.microsoft.com/office/powerpoint/2010/main" val="41603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up an Assertive Communication Worksheet if you don’t already have one and begin reading.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5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0" y="0"/>
            <a:ext cx="9217172" cy="6858000"/>
            <a:chOff x="0" y="0"/>
            <a:chExt cx="9217172" cy="6858000"/>
          </a:xfrm>
        </p:grpSpPr>
        <p:sp>
          <p:nvSpPr>
            <p:cNvPr id="60" name="Rectangle 59"/>
            <p:cNvSpPr/>
            <p:nvPr/>
          </p:nvSpPr>
          <p:spPr>
            <a:xfrm>
              <a:off x="0" y="0"/>
              <a:ext cx="9217172" cy="6858000"/>
            </a:xfrm>
            <a:prstGeom prst="rect">
              <a:avLst/>
            </a:prstGeom>
            <a:noFill/>
            <a:ln w="76200" cmpd="sng"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0" y="238107"/>
              <a:ext cx="9217172" cy="154770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0" y="6260250"/>
              <a:ext cx="9217172" cy="5977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640" y="293930"/>
            <a:ext cx="9052360" cy="2034938"/>
            <a:chOff x="91640" y="293930"/>
            <a:chExt cx="9052360" cy="2034938"/>
          </a:xfrm>
        </p:grpSpPr>
        <p:sp>
          <p:nvSpPr>
            <p:cNvPr id="64" name="TextBox 63"/>
            <p:cNvSpPr txBox="1"/>
            <p:nvPr/>
          </p:nvSpPr>
          <p:spPr>
            <a:xfrm>
              <a:off x="91640" y="293930"/>
              <a:ext cx="905236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ASSERTIVE COMMUNICATION</a:t>
              </a:r>
              <a:endParaRPr lang="en-US" sz="44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475441" y="1805648"/>
              <a:ext cx="4266291" cy="523220"/>
            </a:xfrm>
            <a:prstGeom prst="rect">
              <a:avLst/>
            </a:prstGeom>
            <a:solidFill>
              <a:schemeClr val="bg1">
                <a:alpha val="19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tabLst>
                  <a:tab pos="2857500" algn="l"/>
                </a:tabLst>
              </a:pPr>
              <a:r>
                <a:rPr lang="en-US" sz="2800" dirty="0" smtClean="0">
                  <a:ln w="12700" cmpd="sng">
                    <a:solidFill>
                      <a:srgbClr val="000000"/>
                    </a:solidFill>
                  </a:ln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Nonverbal</a:t>
              </a:r>
              <a:r>
                <a:rPr lang="en-US" sz="2800" dirty="0" smtClean="0">
                  <a:ln w="12700" cmpd="sng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Behaviors</a:t>
              </a:r>
              <a:endParaRPr lang="en-US" sz="2800" dirty="0">
                <a:solidFill>
                  <a:srgbClr val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01825" y="2708474"/>
            <a:ext cx="8413522" cy="30755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25059" y="2881276"/>
            <a:ext cx="81952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400"/>
              </a:spcBef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Remain calm.</a:t>
            </a:r>
            <a:endParaRPr lang="en-US" sz="2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lvl="0" indent="-457200">
              <a:spcBef>
                <a:spcPts val="2400"/>
              </a:spcBef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Demonstrate confidence. </a:t>
            </a:r>
          </a:p>
          <a:p>
            <a:pPr marL="457200" lvl="0" indent="-457200">
              <a:spcBef>
                <a:spcPts val="2400"/>
              </a:spcBef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Talk in a friendly, relaxed way.</a:t>
            </a:r>
          </a:p>
          <a:p>
            <a:pPr marL="457200" lvl="0" indent="-457200">
              <a:spcBef>
                <a:spcPts val="2400"/>
              </a:spcBef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Keep your voice at a normal speaking level.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2" y="6320220"/>
            <a:ext cx="735907" cy="53777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2754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0" y="0"/>
            <a:ext cx="9217172" cy="6858000"/>
            <a:chOff x="0" y="0"/>
            <a:chExt cx="9217172" cy="6858000"/>
          </a:xfrm>
        </p:grpSpPr>
        <p:sp>
          <p:nvSpPr>
            <p:cNvPr id="60" name="Rectangle 59"/>
            <p:cNvSpPr/>
            <p:nvPr/>
          </p:nvSpPr>
          <p:spPr>
            <a:xfrm>
              <a:off x="0" y="0"/>
              <a:ext cx="9217172" cy="6858000"/>
            </a:xfrm>
            <a:prstGeom prst="rect">
              <a:avLst/>
            </a:prstGeom>
            <a:noFill/>
            <a:ln w="76200" cmpd="sng"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0" y="238107"/>
              <a:ext cx="9217172" cy="154770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0" y="6260250"/>
              <a:ext cx="9217172" cy="5977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91640" y="293930"/>
            <a:ext cx="9052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ASSERTIVE COMMUNICATION</a:t>
            </a:r>
            <a:endParaRPr lang="en-US" sz="4400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75441" y="1805648"/>
            <a:ext cx="4266291" cy="52322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2857500" algn="l"/>
              </a:tabLst>
            </a:pPr>
            <a:r>
              <a:rPr lang="en-US" sz="2800" dirty="0" smtClean="0">
                <a:ln w="12700" cmpd="sng">
                  <a:solidFill>
                    <a:srgbClr val="000000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Verbal</a:t>
            </a:r>
            <a:r>
              <a:rPr lang="en-US" sz="2800" dirty="0" smtClean="0">
                <a:ln w="12700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Behaviors</a:t>
            </a:r>
            <a:endParaRPr lang="en-US" sz="2800" dirty="0">
              <a:solidFill>
                <a:srgbClr val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40733" y="2708474"/>
            <a:ext cx="8200207" cy="32541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63967" y="2851513"/>
            <a:ext cx="787775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r>
              <a:rPr lang="en-US" sz="2600" b="1" dirty="0">
                <a:solidFill>
                  <a:srgbClr val="000000"/>
                </a:solidFill>
                <a:latin typeface="Arial"/>
                <a:cs typeface="Arial"/>
              </a:rPr>
              <a:t>Speak honestly.</a:t>
            </a:r>
          </a:p>
          <a:p>
            <a:pPr marL="342900" lvl="0" indent="-342900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r>
              <a:rPr lang="en-US" sz="2600" b="1" dirty="0">
                <a:solidFill>
                  <a:srgbClr val="000000"/>
                </a:solidFill>
                <a:latin typeface="Arial"/>
                <a:cs typeface="Arial"/>
              </a:rPr>
              <a:t>Speak without hesitating or apologizing.</a:t>
            </a:r>
          </a:p>
          <a:p>
            <a:pPr marL="342900" lvl="0" indent="-342900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r>
              <a:rPr lang="en-US" sz="2600" b="1" dirty="0">
                <a:solidFill>
                  <a:srgbClr val="000000"/>
                </a:solidFill>
                <a:latin typeface="Arial"/>
                <a:cs typeface="Arial"/>
              </a:rPr>
              <a:t>When someone pressures you to do </a:t>
            </a:r>
            <a:r>
              <a:rPr lang="en-US" sz="2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600" b="1" dirty="0" smtClean="0">
                <a:solidFill>
                  <a:srgbClr val="000000"/>
                </a:solidFill>
                <a:latin typeface="Arial"/>
                <a:cs typeface="Arial"/>
              </a:rPr>
              <a:t>something </a:t>
            </a:r>
            <a:r>
              <a:rPr lang="en-US" sz="2600" b="1" dirty="0">
                <a:solidFill>
                  <a:srgbClr val="000000"/>
                </a:solidFill>
                <a:latin typeface="Arial"/>
                <a:cs typeface="Arial"/>
              </a:rPr>
              <a:t>you don’t want to do, say “No” clearly and </a:t>
            </a:r>
            <a:r>
              <a:rPr lang="en-US" sz="2600" b="1" dirty="0" smtClean="0">
                <a:solidFill>
                  <a:srgbClr val="000000"/>
                </a:solidFill>
                <a:latin typeface="Arial"/>
                <a:cs typeface="Arial"/>
              </a:rPr>
              <a:t>directly. </a:t>
            </a:r>
            <a:r>
              <a:rPr lang="en-US" sz="2600" b="1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US" sz="2600" b="1" smtClean="0">
                <a:solidFill>
                  <a:srgbClr val="000000"/>
                </a:solidFill>
                <a:latin typeface="Arial"/>
                <a:cs typeface="Arial"/>
              </a:rPr>
              <a:t>hen </a:t>
            </a:r>
            <a:r>
              <a:rPr lang="en-US" sz="2600" b="1" dirty="0">
                <a:solidFill>
                  <a:srgbClr val="000000"/>
                </a:solidFill>
                <a:latin typeface="Arial"/>
                <a:cs typeface="Arial"/>
              </a:rPr>
              <a:t>suggest another activity </a:t>
            </a:r>
            <a:r>
              <a:rPr lang="en-US" sz="2600" b="1" dirty="0" smtClean="0">
                <a:solidFill>
                  <a:srgbClr val="000000"/>
                </a:solidFill>
                <a:latin typeface="Arial"/>
                <a:cs typeface="Arial"/>
              </a:rPr>
              <a:t>or </a:t>
            </a:r>
            <a:r>
              <a:rPr lang="en-US" sz="2600" b="1" dirty="0">
                <a:solidFill>
                  <a:srgbClr val="000000"/>
                </a:solidFill>
                <a:latin typeface="Arial"/>
                <a:cs typeface="Arial"/>
              </a:rPr>
              <a:t>walk away.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2" y="6320220"/>
            <a:ext cx="735907" cy="53777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5451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0" y="0"/>
            <a:ext cx="9217172" cy="6858000"/>
            <a:chOff x="0" y="0"/>
            <a:chExt cx="9217172" cy="6858000"/>
          </a:xfrm>
        </p:grpSpPr>
        <p:sp>
          <p:nvSpPr>
            <p:cNvPr id="60" name="Rectangle 59"/>
            <p:cNvSpPr/>
            <p:nvPr/>
          </p:nvSpPr>
          <p:spPr>
            <a:xfrm>
              <a:off x="0" y="0"/>
              <a:ext cx="9217172" cy="6858000"/>
            </a:xfrm>
            <a:prstGeom prst="rect">
              <a:avLst/>
            </a:prstGeom>
            <a:noFill/>
            <a:ln w="76200" cmpd="sng"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0" y="238107"/>
              <a:ext cx="9217172" cy="154770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0" y="6260250"/>
              <a:ext cx="9217172" cy="5977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91640" y="293930"/>
            <a:ext cx="9052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ASSERTIVE COMMUNICATION</a:t>
            </a:r>
            <a:endParaRPr lang="en-US" sz="4400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75441" y="1805648"/>
            <a:ext cx="4266291" cy="52322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2857500" algn="l"/>
              </a:tabLst>
            </a:pPr>
            <a:r>
              <a:rPr lang="en-US" sz="2800" dirty="0" smtClean="0">
                <a:ln w="12700" cmpd="sng">
                  <a:solidFill>
                    <a:srgbClr val="000000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Verbal</a:t>
            </a:r>
            <a:r>
              <a:rPr lang="en-US" sz="2800" dirty="0" smtClean="0">
                <a:ln w="12700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Behaviors</a:t>
            </a:r>
            <a:endParaRPr lang="en-US" sz="2800" dirty="0">
              <a:solidFill>
                <a:srgbClr val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49095" y="2708474"/>
            <a:ext cx="7813259" cy="32541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982251" y="2901118"/>
            <a:ext cx="787775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r>
              <a:rPr lang="en-US" sz="2700" b="1" dirty="0">
                <a:solidFill>
                  <a:srgbClr val="000000"/>
                </a:solidFill>
                <a:latin typeface="Arial"/>
                <a:cs typeface="Arial"/>
              </a:rPr>
              <a:t>Use simple “I-statements.” </a:t>
            </a:r>
          </a:p>
          <a:p>
            <a:pPr marL="574675" lvl="1" indent="-285750">
              <a:spcBef>
                <a:spcPts val="600"/>
              </a:spcBef>
              <a:buFont typeface="Lucida Grande"/>
              <a:buChar char="–"/>
            </a:pPr>
            <a:r>
              <a:rPr lang="en-US" sz="2700" b="1" dirty="0">
                <a:solidFill>
                  <a:srgbClr val="000000"/>
                </a:solidFill>
                <a:latin typeface="Arial"/>
                <a:cs typeface="Arial"/>
              </a:rPr>
              <a:t>Try this: “I disagree.”</a:t>
            </a:r>
          </a:p>
          <a:p>
            <a:pPr marL="574675" lvl="1" indent="-285750">
              <a:spcBef>
                <a:spcPts val="600"/>
              </a:spcBef>
              <a:buFont typeface="Lucida Grande"/>
              <a:buChar char="–"/>
            </a:pPr>
            <a:r>
              <a:rPr lang="en-US" sz="2700" b="1" dirty="0">
                <a:solidFill>
                  <a:srgbClr val="000000"/>
                </a:solidFill>
                <a:latin typeface="Arial"/>
                <a:cs typeface="Arial"/>
              </a:rPr>
              <a:t>Avoid this: “You’re wrong.”</a:t>
            </a:r>
          </a:p>
          <a:p>
            <a:pPr marL="285750" lvl="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r>
              <a:rPr lang="en-US" sz="2700" b="1" dirty="0">
                <a:solidFill>
                  <a:srgbClr val="000000"/>
                </a:solidFill>
                <a:latin typeface="Arial"/>
                <a:cs typeface="Arial"/>
              </a:rPr>
              <a:t>Expand the “I-statement” to express appreciation or tell someone if something bothers you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2" y="6320220"/>
            <a:ext cx="735907" cy="53777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370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0" y="0"/>
            <a:ext cx="9217172" cy="6858000"/>
            <a:chOff x="0" y="0"/>
            <a:chExt cx="9217172" cy="6858000"/>
          </a:xfrm>
        </p:grpSpPr>
        <p:sp>
          <p:nvSpPr>
            <p:cNvPr id="60" name="Rectangle 59"/>
            <p:cNvSpPr/>
            <p:nvPr/>
          </p:nvSpPr>
          <p:spPr>
            <a:xfrm>
              <a:off x="0" y="0"/>
              <a:ext cx="9217172" cy="6858000"/>
            </a:xfrm>
            <a:prstGeom prst="rect">
              <a:avLst/>
            </a:prstGeom>
            <a:noFill/>
            <a:ln w="76200" cmpd="sng"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0" y="238107"/>
              <a:ext cx="9217172" cy="154770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0" y="6260250"/>
              <a:ext cx="9217172" cy="5977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91640" y="293930"/>
            <a:ext cx="9052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ASSERTIVE COMMUNICATION</a:t>
            </a:r>
            <a:endParaRPr lang="en-US" sz="4400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75441" y="1805648"/>
            <a:ext cx="4266291" cy="52322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2857500" algn="l"/>
              </a:tabLst>
            </a:pPr>
            <a:r>
              <a:rPr lang="en-US" sz="2800" dirty="0" smtClean="0">
                <a:ln w="12700" cmpd="sng">
                  <a:solidFill>
                    <a:srgbClr val="000000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Verbal</a:t>
            </a:r>
            <a:r>
              <a:rPr lang="en-US" sz="2800" dirty="0" smtClean="0">
                <a:ln w="12700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Behaviors</a:t>
            </a:r>
            <a:endParaRPr lang="en-US" sz="2800" dirty="0">
              <a:solidFill>
                <a:srgbClr val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68160" y="2599343"/>
            <a:ext cx="7485838" cy="33632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170770" y="2791987"/>
            <a:ext cx="707409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Bef>
                <a:spcPts val="1200"/>
              </a:spcBef>
              <a:buClr>
                <a:srgbClr val="000000"/>
              </a:buClr>
              <a:buFont typeface="Lucida Grande"/>
              <a:buChar char="–"/>
            </a:pPr>
            <a:r>
              <a:rPr lang="en-US" sz="2200" b="1" dirty="0">
                <a:solidFill>
                  <a:srgbClr val="000000"/>
                </a:solidFill>
                <a:latin typeface="Arial"/>
                <a:cs typeface="Arial"/>
              </a:rPr>
              <a:t>Express appreciation </a:t>
            </a:r>
          </a:p>
          <a:p>
            <a:pPr lvl="1" indent="-227013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Arial"/>
                <a:cs typeface="Arial"/>
              </a:rPr>
              <a:t>Tell the person:</a:t>
            </a:r>
          </a:p>
          <a:p>
            <a:pPr marL="912813" lvl="2" indent="-336550" defTabSz="912813"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—"/>
            </a:pPr>
            <a:r>
              <a:rPr lang="en-US" sz="2200" b="1" dirty="0">
                <a:solidFill>
                  <a:srgbClr val="000000"/>
                </a:solidFill>
                <a:latin typeface="Arial"/>
                <a:cs typeface="Arial"/>
              </a:rPr>
              <a:t>What the person did</a:t>
            </a:r>
          </a:p>
          <a:p>
            <a:pPr marL="912813" lvl="2" indent="-336550" defTabSz="912813"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—"/>
            </a:pPr>
            <a:r>
              <a:rPr lang="en-US" sz="2200" b="1" dirty="0">
                <a:solidFill>
                  <a:srgbClr val="000000"/>
                </a:solidFill>
                <a:latin typeface="Arial"/>
                <a:cs typeface="Arial"/>
              </a:rPr>
              <a:t>How you feel about what he or she did</a:t>
            </a:r>
          </a:p>
          <a:p>
            <a:pPr marL="912813" lvl="2" indent="-336550" defTabSz="912813"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—"/>
            </a:pPr>
            <a:r>
              <a:rPr lang="en-US" sz="2200" b="1" dirty="0">
                <a:solidFill>
                  <a:srgbClr val="000000"/>
                </a:solidFill>
                <a:latin typeface="Arial"/>
                <a:cs typeface="Arial"/>
              </a:rPr>
              <a:t>What you liked about what the person </a:t>
            </a:r>
            <a:r>
              <a:rPr lang="en-US" sz="2200" b="1" dirty="0" smtClean="0">
                <a:solidFill>
                  <a:srgbClr val="000000"/>
                </a:solidFill>
                <a:latin typeface="Arial"/>
                <a:cs typeface="Arial"/>
              </a:rPr>
              <a:t>did</a:t>
            </a:r>
          </a:p>
          <a:p>
            <a:pPr marL="457200" indent="-227013" defTabSz="576263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Arial"/>
                <a:cs typeface="Arial"/>
              </a:rPr>
              <a:t>Try </a:t>
            </a:r>
            <a:r>
              <a:rPr lang="en-US" sz="2200" b="1" dirty="0">
                <a:solidFill>
                  <a:srgbClr val="000000"/>
                </a:solidFill>
                <a:latin typeface="Arial"/>
                <a:cs typeface="Arial"/>
              </a:rPr>
              <a:t>this: “Thanks for helping me with my math. </a:t>
            </a:r>
            <a:r>
              <a:rPr lang="en-US" sz="22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2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200" b="1" dirty="0" smtClean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en-US" sz="2200" b="1" dirty="0">
                <a:solidFill>
                  <a:srgbClr val="000000"/>
                </a:solidFill>
                <a:latin typeface="Arial"/>
                <a:cs typeface="Arial"/>
              </a:rPr>
              <a:t>feel more confident that I’ll pass the test.”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2" y="6320220"/>
            <a:ext cx="735907" cy="53777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830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0" y="0"/>
            <a:ext cx="9217172" cy="6858000"/>
            <a:chOff x="0" y="0"/>
            <a:chExt cx="9217172" cy="6858000"/>
          </a:xfrm>
        </p:grpSpPr>
        <p:sp>
          <p:nvSpPr>
            <p:cNvPr id="60" name="Rectangle 59"/>
            <p:cNvSpPr/>
            <p:nvPr/>
          </p:nvSpPr>
          <p:spPr>
            <a:xfrm>
              <a:off x="0" y="0"/>
              <a:ext cx="9217172" cy="6858000"/>
            </a:xfrm>
            <a:prstGeom prst="rect">
              <a:avLst/>
            </a:prstGeom>
            <a:noFill/>
            <a:ln w="76200" cmpd="sng"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0" y="238107"/>
              <a:ext cx="9217172" cy="154770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0" y="6260250"/>
              <a:ext cx="9217172" cy="5977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91640" y="293930"/>
            <a:ext cx="9052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ASSERTIVE COMMUNICATION</a:t>
            </a:r>
            <a:endParaRPr lang="en-US" sz="4400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75441" y="1805648"/>
            <a:ext cx="4266291" cy="52322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2857500" algn="l"/>
              </a:tabLst>
            </a:pPr>
            <a:r>
              <a:rPr lang="en-US" sz="2800" dirty="0" smtClean="0">
                <a:ln w="12700" cmpd="sng">
                  <a:solidFill>
                    <a:srgbClr val="000000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Verbal</a:t>
            </a:r>
            <a:r>
              <a:rPr lang="en-US" sz="2800" dirty="0" smtClean="0">
                <a:ln w="12700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Behaviors</a:t>
            </a:r>
            <a:endParaRPr lang="en-US" sz="2800" dirty="0">
              <a:solidFill>
                <a:srgbClr val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39953" y="2599343"/>
            <a:ext cx="7962069" cy="33632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942564" y="2851513"/>
            <a:ext cx="755032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Bef>
                <a:spcPts val="600"/>
              </a:spcBef>
              <a:buClr>
                <a:srgbClr val="000000"/>
              </a:buClr>
              <a:buFont typeface="Lucida Grande"/>
              <a:buChar char="–"/>
            </a:pPr>
            <a:r>
              <a:rPr lang="en-US" sz="1900" b="1" dirty="0">
                <a:solidFill>
                  <a:srgbClr val="000000"/>
                </a:solidFill>
                <a:latin typeface="Arial"/>
                <a:cs typeface="Arial"/>
              </a:rPr>
              <a:t>Tell someone if something bothers you </a:t>
            </a:r>
          </a:p>
          <a:p>
            <a:pPr marL="515938" lvl="1" indent="-227013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sz="1900" b="1" dirty="0">
                <a:solidFill>
                  <a:srgbClr val="000000"/>
                </a:solidFill>
                <a:latin typeface="Arial"/>
                <a:cs typeface="Arial"/>
              </a:rPr>
              <a:t>Tell the person:</a:t>
            </a:r>
          </a:p>
          <a:p>
            <a:pPr marL="854075" lvl="2" indent="-346075" defTabSz="455613">
              <a:buClr>
                <a:srgbClr val="000000"/>
              </a:buClr>
              <a:buFont typeface="Lucida Grande"/>
              <a:buChar char="―"/>
            </a:pPr>
            <a:r>
              <a:rPr lang="en-US" sz="1900" b="1" dirty="0">
                <a:solidFill>
                  <a:srgbClr val="000000"/>
                </a:solidFill>
                <a:latin typeface="Arial"/>
                <a:cs typeface="Arial"/>
              </a:rPr>
              <a:t>What the person did</a:t>
            </a:r>
          </a:p>
          <a:p>
            <a:pPr marL="854075" lvl="2" indent="-346075" defTabSz="455613">
              <a:buClr>
                <a:srgbClr val="000000"/>
              </a:buClr>
              <a:buFont typeface="Lucida Grande"/>
              <a:buChar char="―"/>
            </a:pPr>
            <a:r>
              <a:rPr lang="en-US" sz="1900" b="1" dirty="0">
                <a:solidFill>
                  <a:srgbClr val="000000"/>
                </a:solidFill>
                <a:latin typeface="Arial"/>
                <a:cs typeface="Arial"/>
              </a:rPr>
              <a:t>How you feel about what he or she did</a:t>
            </a:r>
          </a:p>
          <a:p>
            <a:pPr marL="854075" lvl="2" indent="-346075" defTabSz="455613">
              <a:buClr>
                <a:srgbClr val="000000"/>
              </a:buClr>
              <a:buFont typeface="Lucida Grande"/>
              <a:buChar char="―"/>
            </a:pPr>
            <a:r>
              <a:rPr lang="en-US" sz="1900" b="1" dirty="0">
                <a:solidFill>
                  <a:srgbClr val="000000"/>
                </a:solidFill>
                <a:latin typeface="Arial"/>
                <a:cs typeface="Arial"/>
              </a:rPr>
              <a:t>The impact on you of what the person did</a:t>
            </a:r>
          </a:p>
          <a:p>
            <a:pPr marL="854075" lvl="2" indent="-346075" defTabSz="455613">
              <a:buClr>
                <a:srgbClr val="000000"/>
              </a:buClr>
              <a:buFont typeface="Lucida Grande"/>
              <a:buChar char="―"/>
            </a:pPr>
            <a:r>
              <a:rPr lang="en-US" sz="1900" b="1" dirty="0">
                <a:solidFill>
                  <a:srgbClr val="000000"/>
                </a:solidFill>
                <a:latin typeface="Arial"/>
                <a:cs typeface="Arial"/>
              </a:rPr>
              <a:t>What you’d like the person to do 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  <a:cs typeface="Arial"/>
              </a:rPr>
              <a:t>instead</a:t>
            </a:r>
            <a:r>
              <a:rPr lang="en-US" sz="1900" b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</a:p>
          <a:p>
            <a:pPr marL="515938" lvl="0" indent="-227013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sz="1900" b="1" dirty="0">
                <a:solidFill>
                  <a:srgbClr val="000000"/>
                </a:solidFill>
                <a:latin typeface="Arial"/>
                <a:cs typeface="Arial"/>
              </a:rPr>
              <a:t>Try this: “When your part of the project wasn’t finished, 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9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900" b="1" dirty="0" smtClean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en-US" sz="1900" b="1" dirty="0">
                <a:solidFill>
                  <a:srgbClr val="000000"/>
                </a:solidFill>
                <a:latin typeface="Arial"/>
                <a:cs typeface="Arial"/>
              </a:rPr>
              <a:t>was angry. Our group grade will be lower than I had hoped. Next time, I hope you will finish your part on time.”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2" y="6320220"/>
            <a:ext cx="735907" cy="53777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469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17172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9000"/>
                </a:schemeClr>
              </a:gs>
              <a:gs pos="100000">
                <a:schemeClr val="accent1">
                  <a:lumMod val="40000"/>
                  <a:lumOff val="60000"/>
                  <a:alpha val="9000"/>
                </a:scheme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flipV="1">
            <a:off x="252998" y="2"/>
            <a:ext cx="8707450" cy="1468331"/>
          </a:xfrm>
          <a:custGeom>
            <a:avLst/>
            <a:gdLst>
              <a:gd name="connsiteX0" fmla="*/ 0 w 8667763"/>
              <a:gd name="connsiteY0" fmla="*/ 1468331 h 1468331"/>
              <a:gd name="connsiteX1" fmla="*/ 367083 w 8667763"/>
              <a:gd name="connsiteY1" fmla="*/ 0 h 1468331"/>
              <a:gd name="connsiteX2" fmla="*/ 8300680 w 8667763"/>
              <a:gd name="connsiteY2" fmla="*/ 0 h 1468331"/>
              <a:gd name="connsiteX3" fmla="*/ 8667763 w 8667763"/>
              <a:gd name="connsiteY3" fmla="*/ 1468331 h 1468331"/>
              <a:gd name="connsiteX4" fmla="*/ 0 w 8667763"/>
              <a:gd name="connsiteY4" fmla="*/ 1468331 h 1468331"/>
              <a:gd name="connsiteX0" fmla="*/ 0 w 8628077"/>
              <a:gd name="connsiteY0" fmla="*/ 1468331 h 1468331"/>
              <a:gd name="connsiteX1" fmla="*/ 327397 w 8628077"/>
              <a:gd name="connsiteY1" fmla="*/ 0 h 1468331"/>
              <a:gd name="connsiteX2" fmla="*/ 8260994 w 8628077"/>
              <a:gd name="connsiteY2" fmla="*/ 0 h 1468331"/>
              <a:gd name="connsiteX3" fmla="*/ 8628077 w 8628077"/>
              <a:gd name="connsiteY3" fmla="*/ 1468331 h 1468331"/>
              <a:gd name="connsiteX4" fmla="*/ 0 w 8628077"/>
              <a:gd name="connsiteY4" fmla="*/ 1468331 h 1468331"/>
              <a:gd name="connsiteX0" fmla="*/ 0 w 8568548"/>
              <a:gd name="connsiteY0" fmla="*/ 1468331 h 1468331"/>
              <a:gd name="connsiteX1" fmla="*/ 267868 w 8568548"/>
              <a:gd name="connsiteY1" fmla="*/ 0 h 1468331"/>
              <a:gd name="connsiteX2" fmla="*/ 8201465 w 8568548"/>
              <a:gd name="connsiteY2" fmla="*/ 0 h 1468331"/>
              <a:gd name="connsiteX3" fmla="*/ 8568548 w 8568548"/>
              <a:gd name="connsiteY3" fmla="*/ 1468331 h 1468331"/>
              <a:gd name="connsiteX4" fmla="*/ 0 w 8568548"/>
              <a:gd name="connsiteY4" fmla="*/ 1468331 h 1468331"/>
              <a:gd name="connsiteX0" fmla="*/ 0 w 8568548"/>
              <a:gd name="connsiteY0" fmla="*/ 1468331 h 1468331"/>
              <a:gd name="connsiteX1" fmla="*/ 267868 w 8568548"/>
              <a:gd name="connsiteY1" fmla="*/ 0 h 1468331"/>
              <a:gd name="connsiteX2" fmla="*/ 8449505 w 8568548"/>
              <a:gd name="connsiteY2" fmla="*/ 0 h 1468331"/>
              <a:gd name="connsiteX3" fmla="*/ 8568548 w 8568548"/>
              <a:gd name="connsiteY3" fmla="*/ 1468331 h 1468331"/>
              <a:gd name="connsiteX4" fmla="*/ 0 w 8568548"/>
              <a:gd name="connsiteY4" fmla="*/ 1468331 h 1468331"/>
              <a:gd name="connsiteX0" fmla="*/ 0 w 8677685"/>
              <a:gd name="connsiteY0" fmla="*/ 1468331 h 1478252"/>
              <a:gd name="connsiteX1" fmla="*/ 267868 w 8677685"/>
              <a:gd name="connsiteY1" fmla="*/ 0 h 1478252"/>
              <a:gd name="connsiteX2" fmla="*/ 8449505 w 8677685"/>
              <a:gd name="connsiteY2" fmla="*/ 0 h 1478252"/>
              <a:gd name="connsiteX3" fmla="*/ 8677685 w 8677685"/>
              <a:gd name="connsiteY3" fmla="*/ 1478252 h 1478252"/>
              <a:gd name="connsiteX4" fmla="*/ 0 w 8677685"/>
              <a:gd name="connsiteY4" fmla="*/ 1468331 h 1478252"/>
              <a:gd name="connsiteX0" fmla="*/ 0 w 8677685"/>
              <a:gd name="connsiteY0" fmla="*/ 1468331 h 1468331"/>
              <a:gd name="connsiteX1" fmla="*/ 267868 w 8677685"/>
              <a:gd name="connsiteY1" fmla="*/ 0 h 1468331"/>
              <a:gd name="connsiteX2" fmla="*/ 8449505 w 8677685"/>
              <a:gd name="connsiteY2" fmla="*/ 0 h 1468331"/>
              <a:gd name="connsiteX3" fmla="*/ 8677685 w 8677685"/>
              <a:gd name="connsiteY3" fmla="*/ 1428647 h 1468331"/>
              <a:gd name="connsiteX4" fmla="*/ 0 w 8677685"/>
              <a:gd name="connsiteY4" fmla="*/ 1468331 h 1468331"/>
              <a:gd name="connsiteX0" fmla="*/ 0 w 8707450"/>
              <a:gd name="connsiteY0" fmla="*/ 1468331 h 1468331"/>
              <a:gd name="connsiteX1" fmla="*/ 267868 w 8707450"/>
              <a:gd name="connsiteY1" fmla="*/ 0 h 1468331"/>
              <a:gd name="connsiteX2" fmla="*/ 8449505 w 8707450"/>
              <a:gd name="connsiteY2" fmla="*/ 0 h 1468331"/>
              <a:gd name="connsiteX3" fmla="*/ 8707450 w 8707450"/>
              <a:gd name="connsiteY3" fmla="*/ 1468331 h 1468331"/>
              <a:gd name="connsiteX4" fmla="*/ 0 w 8707450"/>
              <a:gd name="connsiteY4" fmla="*/ 1468331 h 146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7450" h="1468331">
                <a:moveTo>
                  <a:pt x="0" y="1468331"/>
                </a:moveTo>
                <a:lnTo>
                  <a:pt x="267868" y="0"/>
                </a:lnTo>
                <a:lnTo>
                  <a:pt x="8449505" y="0"/>
                </a:lnTo>
                <a:lnTo>
                  <a:pt x="8707450" y="1468331"/>
                </a:lnTo>
                <a:lnTo>
                  <a:pt x="0" y="146833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 flipV="1">
            <a:off x="272842" y="2"/>
            <a:ext cx="8667763" cy="1299672"/>
          </a:xfrm>
          <a:prstGeom prst="trapezoid">
            <a:avLst/>
          </a:prstGeom>
          <a:solidFill>
            <a:schemeClr val="bg1"/>
          </a:solidFill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6009" y="19847"/>
            <a:ext cx="8225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Arial Black"/>
                <a:cs typeface="Arial Black"/>
              </a:rPr>
              <a:t>Practice Rounds:</a:t>
            </a:r>
          </a:p>
          <a:p>
            <a:pPr algn="ctr"/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  <a:t>ASSERTIVE COMMUNICATION</a:t>
            </a:r>
            <a:endParaRPr lang="en-US" sz="3600" dirty="0">
              <a:solidFill>
                <a:schemeClr val="bg2">
                  <a:lumMod val="60000"/>
                  <a:lumOff val="40000"/>
                </a:schemeClr>
              </a:solidFill>
              <a:latin typeface="Arial Black"/>
              <a:cs typeface="Arial Black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1607" y="3952544"/>
            <a:ext cx="5010413" cy="2512266"/>
            <a:chOff x="241217" y="3704519"/>
            <a:chExt cx="5010413" cy="2512266"/>
          </a:xfrm>
        </p:grpSpPr>
        <p:sp>
          <p:nvSpPr>
            <p:cNvPr id="15" name="Rectangle 14"/>
            <p:cNvSpPr/>
            <p:nvPr/>
          </p:nvSpPr>
          <p:spPr>
            <a:xfrm>
              <a:off x="241217" y="3704519"/>
              <a:ext cx="5010413" cy="2512266"/>
            </a:xfrm>
            <a:prstGeom prst="rect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492" y="3853181"/>
              <a:ext cx="4623464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Speaker: 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  <a:cs typeface="Arial"/>
                </a:rPr>
                <a:t>Practice assertive communication</a:t>
              </a:r>
            </a:p>
            <a:p>
              <a:pPr>
                <a:spcBef>
                  <a:spcPts val="1200"/>
                </a:spcBef>
              </a:pPr>
              <a:r>
                <a:rPr lang="en-US" sz="2000" b="1" dirty="0" smtClean="0">
                  <a:solidFill>
                    <a:srgbClr val="803F00"/>
                  </a:solidFill>
                  <a:latin typeface="Arial"/>
                  <a:cs typeface="Arial"/>
                </a:rPr>
                <a:t>Responder: 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  <a:cs typeface="Arial"/>
                </a:rPr>
                <a:t>Practice listening </a:t>
              </a:r>
              <a:br>
                <a:rPr lang="en-US" sz="2000" dirty="0" smtClean="0">
                  <a:solidFill>
                    <a:srgbClr val="000000"/>
                  </a:solidFill>
                  <a:latin typeface="Arial"/>
                  <a:cs typeface="Arial"/>
                </a:rPr>
              </a:br>
              <a:r>
                <a:rPr lang="en-US" sz="2000" dirty="0" smtClean="0">
                  <a:solidFill>
                    <a:srgbClr val="000000"/>
                  </a:solidFill>
                  <a:latin typeface="Arial"/>
                  <a:cs typeface="Arial"/>
                </a:rPr>
                <a:t>and responding to emotions</a:t>
              </a:r>
            </a:p>
            <a:p>
              <a:pPr>
                <a:spcBef>
                  <a:spcPts val="1200"/>
                </a:spcBef>
              </a:pPr>
              <a:r>
                <a:rPr lang="en-US" sz="2000" b="1" dirty="0" smtClean="0">
                  <a:solidFill>
                    <a:srgbClr val="803F00"/>
                  </a:solidFill>
                  <a:latin typeface="Arial"/>
                  <a:cs typeface="Arial"/>
                </a:rPr>
                <a:t>Observer: 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  <a:cs typeface="Arial"/>
                </a:rPr>
                <a:t>Watch the speaker and note assertive communication behaviors</a:t>
              </a:r>
              <a:endParaRPr lang="en-US" sz="2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39357" y="4421067"/>
            <a:ext cx="3480623" cy="1710217"/>
            <a:chOff x="2658989" y="5184990"/>
            <a:chExt cx="3480623" cy="1710217"/>
          </a:xfrm>
        </p:grpSpPr>
        <p:sp>
          <p:nvSpPr>
            <p:cNvPr id="11" name="Rectangle 10"/>
            <p:cNvSpPr/>
            <p:nvPr/>
          </p:nvSpPr>
          <p:spPr>
            <a:xfrm>
              <a:off x="2658989" y="5184990"/>
              <a:ext cx="3351644" cy="16407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38364" y="5274280"/>
              <a:ext cx="3401248" cy="162092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97109" y="5396090"/>
              <a:ext cx="3182974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Speakers and responders have two minutes to talk.</a:t>
              </a:r>
            </a:p>
            <a:p>
              <a:pPr>
                <a:spcBef>
                  <a:spcPts val="12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Observers have one minute to give feedback to listeners.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5" name="Bent-Up Arrow 24"/>
          <p:cNvSpPr/>
          <p:nvPr/>
        </p:nvSpPr>
        <p:spPr>
          <a:xfrm rot="10800000">
            <a:off x="550658" y="2519974"/>
            <a:ext cx="902841" cy="1279829"/>
          </a:xfrm>
          <a:prstGeom prst="bent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32370"/>
              </p:ext>
            </p:extLst>
          </p:nvPr>
        </p:nvGraphicFramePr>
        <p:xfrm>
          <a:off x="1592470" y="1873214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Person A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Person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B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Person C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Round 1</a:t>
                      </a:r>
                      <a:endParaRPr lang="en-US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Speaker</a:t>
                      </a:r>
                      <a:endParaRPr lang="en-US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Responder</a:t>
                      </a:r>
                      <a:endParaRPr lang="en-US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Observer</a:t>
                      </a:r>
                      <a:endParaRPr lang="en-US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Round 2</a:t>
                      </a:r>
                      <a:endParaRPr lang="en-US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Observer</a:t>
                      </a:r>
                      <a:endParaRPr lang="en-US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Speaker</a:t>
                      </a:r>
                      <a:endParaRPr lang="en-US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Responder</a:t>
                      </a:r>
                      <a:endParaRPr lang="en-US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Round 3</a:t>
                      </a:r>
                      <a:endParaRPr lang="en-US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Responder</a:t>
                      </a:r>
                      <a:endParaRPr lang="en-US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Observer</a:t>
                      </a:r>
                      <a:endParaRPr lang="en-US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Speaker</a:t>
                      </a:r>
                      <a:endParaRPr lang="en-US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68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think about using assertive communication skills, what’s in it for you?  How do you think you will benefit if you use these skills with others?</a:t>
            </a:r>
          </a:p>
          <a:p>
            <a:r>
              <a:rPr lang="en-US" dirty="0" smtClean="0"/>
              <a:t>What might make this a challenging skill to use?</a:t>
            </a:r>
          </a:p>
          <a:p>
            <a:r>
              <a:rPr lang="en-US" dirty="0" smtClean="0"/>
              <a:t>How can you reduce the 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5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317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Opening Work: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Closure </vt:lpstr>
      <vt:lpstr>Reflection Question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ERASE-ME</cp:lastModifiedBy>
  <cp:revision>87</cp:revision>
  <dcterms:created xsi:type="dcterms:W3CDTF">2012-10-23T17:35:34Z</dcterms:created>
  <dcterms:modified xsi:type="dcterms:W3CDTF">2013-09-17T17:07:14Z</dcterms:modified>
</cp:coreProperties>
</file>