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3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372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4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9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5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4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1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5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5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717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EA0F-3ACD-9D42-8162-E4F5CCD61A2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2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50088" y="128975"/>
            <a:ext cx="2057948" cy="6587649"/>
          </a:xfrm>
          <a:prstGeom prst="rect">
            <a:avLst/>
          </a:prstGeom>
          <a:solidFill>
            <a:schemeClr val="accent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7079854" y="2371158"/>
            <a:ext cx="1981200" cy="1451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Teaching Communication Skills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25874" y="2052960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Unit 1</a:t>
            </a:r>
            <a:br>
              <a:rPr lang="en-US" dirty="0" smtClean="0"/>
            </a:br>
            <a:r>
              <a:rPr lang="en-US" dirty="0" smtClean="0"/>
              <a:t>Lesson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92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28982" y="158739"/>
            <a:ext cx="8953918" cy="15973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217172" cy="16002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69" y="457017"/>
            <a:ext cx="8244640" cy="763678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6600" b="1" baseline="3000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badi MT Condensed Extra Bold"/>
                <a:cs typeface="Abadi MT Condensed Extra Bold"/>
              </a:rPr>
              <a:t>Interpersonal Communication</a:t>
            </a:r>
            <a:r>
              <a:rPr lang="en-US" sz="66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badi MT Condensed Extra Bold"/>
                <a:cs typeface="Abadi MT Condensed Extra Bold"/>
              </a:rPr>
              <a:t> </a:t>
            </a:r>
            <a:endParaRPr lang="en-US" sz="6600" b="1" baseline="30000" dirty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badi MT Condensed Extra Bold"/>
              <a:cs typeface="Abadi MT Condensed Extra Bold"/>
            </a:endParaRPr>
          </a:p>
        </p:txBody>
      </p:sp>
      <p:sp>
        <p:nvSpPr>
          <p:cNvPr id="24" name="Plus 23"/>
          <p:cNvSpPr/>
          <p:nvPr/>
        </p:nvSpPr>
        <p:spPr>
          <a:xfrm>
            <a:off x="2242270" y="2629106"/>
            <a:ext cx="853258" cy="853258"/>
          </a:xfrm>
          <a:prstGeom prst="mathPlus">
            <a:avLst/>
          </a:prstGeom>
          <a:solidFill>
            <a:schemeClr val="accent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lus 24"/>
          <p:cNvSpPr/>
          <p:nvPr/>
        </p:nvSpPr>
        <p:spPr>
          <a:xfrm>
            <a:off x="5480292" y="2629106"/>
            <a:ext cx="853258" cy="853258"/>
          </a:xfrm>
          <a:prstGeom prst="mathPlus">
            <a:avLst/>
          </a:prstGeom>
          <a:solidFill>
            <a:schemeClr val="accent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lus 25"/>
          <p:cNvSpPr/>
          <p:nvPr/>
        </p:nvSpPr>
        <p:spPr>
          <a:xfrm>
            <a:off x="4603640" y="5003846"/>
            <a:ext cx="853258" cy="853258"/>
          </a:xfrm>
          <a:prstGeom prst="mathPlus">
            <a:avLst/>
          </a:prstGeom>
          <a:solidFill>
            <a:schemeClr val="accent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qual 26"/>
          <p:cNvSpPr/>
          <p:nvPr/>
        </p:nvSpPr>
        <p:spPr>
          <a:xfrm>
            <a:off x="8512509" y="457653"/>
            <a:ext cx="552034" cy="552034"/>
          </a:xfrm>
          <a:prstGeom prst="mathEqual">
            <a:avLst/>
          </a:prstGeom>
          <a:solidFill>
            <a:srgbClr val="FFFFFF"/>
          </a:solidFill>
          <a:ln w="1270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67869" y="2291789"/>
            <a:ext cx="1904948" cy="1642196"/>
            <a:chOff x="267869" y="2291789"/>
            <a:chExt cx="1904948" cy="1642196"/>
          </a:xfrm>
        </p:grpSpPr>
        <p:sp>
          <p:nvSpPr>
            <p:cNvPr id="18" name="Isosceles Triangle 17"/>
            <p:cNvSpPr/>
            <p:nvPr/>
          </p:nvSpPr>
          <p:spPr>
            <a:xfrm>
              <a:off x="267869" y="2291789"/>
              <a:ext cx="1904948" cy="1642196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7869" y="2807688"/>
              <a:ext cx="1885104" cy="830997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n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 Black"/>
                  <a:cs typeface="Arial Black"/>
                </a:rPr>
                <a:t>Listening Skills</a:t>
              </a:r>
              <a:endParaRPr lang="en-US" sz="2400" dirty="0">
                <a:ln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817727" y="2291789"/>
            <a:ext cx="2887187" cy="1678798"/>
            <a:chOff x="2817727" y="2291789"/>
            <a:chExt cx="2887187" cy="1678798"/>
          </a:xfrm>
        </p:grpSpPr>
        <p:sp>
          <p:nvSpPr>
            <p:cNvPr id="19" name="Isosceles Triangle 18"/>
            <p:cNvSpPr/>
            <p:nvPr/>
          </p:nvSpPr>
          <p:spPr>
            <a:xfrm>
              <a:off x="3302494" y="2291789"/>
              <a:ext cx="1904948" cy="1642196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17727" y="2400927"/>
              <a:ext cx="2887187" cy="1569660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spc="50" dirty="0" smtClean="0">
                  <a:ln w="12700" cmpd="sng">
                    <a:solidFill>
                      <a:schemeClr val="bg1"/>
                    </a:solidFill>
                    <a:prstDash val="solid"/>
                  </a:ln>
                  <a:effectLst>
                    <a:glow rad="63500">
                      <a:schemeClr val="bg1">
                        <a:alpha val="40000"/>
                      </a:schemeClr>
                    </a:glow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 Black"/>
                  <a:cs typeface="Arial Black"/>
                </a:rPr>
                <a:t>Skills to Respond to </a:t>
              </a:r>
              <a:br>
                <a:rPr lang="en-US" sz="2400" b="1" spc="50" dirty="0" smtClean="0">
                  <a:ln w="12700" cmpd="sng">
                    <a:solidFill>
                      <a:schemeClr val="bg1"/>
                    </a:solidFill>
                    <a:prstDash val="solid"/>
                  </a:ln>
                  <a:effectLst>
                    <a:glow rad="63500">
                      <a:schemeClr val="bg1">
                        <a:alpha val="40000"/>
                      </a:schemeClr>
                    </a:glow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 Black"/>
                  <a:cs typeface="Arial Black"/>
                </a:rPr>
              </a:br>
              <a:r>
                <a:rPr lang="en-US" sz="2400" b="1" spc="50" dirty="0" smtClean="0">
                  <a:ln w="12700" cmpd="sng">
                    <a:solidFill>
                      <a:schemeClr val="bg1"/>
                    </a:solidFill>
                    <a:prstDash val="solid"/>
                  </a:ln>
                  <a:effectLst>
                    <a:glow rad="63500">
                      <a:schemeClr val="bg1">
                        <a:alpha val="40000"/>
                      </a:schemeClr>
                    </a:glow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 Black"/>
                  <a:cs typeface="Arial Black"/>
                </a:rPr>
                <a:t>the Emotions </a:t>
              </a:r>
            </a:p>
            <a:p>
              <a:pPr algn="ctr"/>
              <a:r>
                <a:rPr lang="en-US" sz="2400" b="1" spc="50" dirty="0" smtClean="0">
                  <a:ln w="12700" cmpd="sng">
                    <a:solidFill>
                      <a:schemeClr val="bg1"/>
                    </a:solidFill>
                    <a:prstDash val="solid"/>
                  </a:ln>
                  <a:effectLst>
                    <a:glow rad="63500">
                      <a:schemeClr val="bg1">
                        <a:alpha val="40000"/>
                      </a:schemeClr>
                    </a:glow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 Black"/>
                  <a:cs typeface="Arial Black"/>
                </a:rPr>
                <a:t>of Others</a:t>
              </a:r>
              <a:endParaRPr lang="en-US" sz="2400" b="1" spc="50" dirty="0">
                <a:ln w="12700" cmpd="sng">
                  <a:solidFill>
                    <a:schemeClr val="bg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300220" y="2281868"/>
            <a:ext cx="2792602" cy="1642196"/>
            <a:chOff x="6300220" y="2281868"/>
            <a:chExt cx="2792602" cy="1642196"/>
          </a:xfrm>
        </p:grpSpPr>
        <p:sp>
          <p:nvSpPr>
            <p:cNvPr id="20" name="Isosceles Triangle 19"/>
            <p:cNvSpPr/>
            <p:nvPr/>
          </p:nvSpPr>
          <p:spPr>
            <a:xfrm>
              <a:off x="6773686" y="2281868"/>
              <a:ext cx="1904948" cy="1642196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00220" y="2629110"/>
              <a:ext cx="2792602" cy="1200328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n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 Black"/>
                  <a:cs typeface="Arial Black"/>
                </a:rPr>
                <a:t>Assertive Communication Skills</a:t>
              </a:r>
              <a:endParaRPr lang="en-US" sz="2400" dirty="0">
                <a:ln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014103" y="4732091"/>
            <a:ext cx="2411749" cy="1642196"/>
            <a:chOff x="1597379" y="4732091"/>
            <a:chExt cx="2411749" cy="1642196"/>
          </a:xfrm>
        </p:grpSpPr>
        <p:sp>
          <p:nvSpPr>
            <p:cNvPr id="22" name="Isosceles Triangle 21"/>
            <p:cNvSpPr/>
            <p:nvPr/>
          </p:nvSpPr>
          <p:spPr>
            <a:xfrm>
              <a:off x="1856130" y="4732091"/>
              <a:ext cx="1904948" cy="1642196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597379" y="5260270"/>
              <a:ext cx="2411749" cy="830997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n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 Black"/>
                  <a:cs typeface="Arial Black"/>
                </a:rPr>
                <a:t>Skills to Ask Questions</a:t>
              </a:r>
              <a:endParaRPr lang="en-US" sz="2400" dirty="0">
                <a:ln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586679" y="4732091"/>
            <a:ext cx="1904953" cy="1642196"/>
            <a:chOff x="5169955" y="4732091"/>
            <a:chExt cx="1904953" cy="1642196"/>
          </a:xfrm>
        </p:grpSpPr>
        <p:sp>
          <p:nvSpPr>
            <p:cNvPr id="21" name="Isosceles Triangle 20"/>
            <p:cNvSpPr/>
            <p:nvPr/>
          </p:nvSpPr>
          <p:spPr>
            <a:xfrm>
              <a:off x="5169960" y="4732091"/>
              <a:ext cx="1904948" cy="1642196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69955" y="5260270"/>
              <a:ext cx="1885104" cy="830997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n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rial Black"/>
                  <a:cs typeface="Arial Black"/>
                </a:rPr>
                <a:t>Refusal Skills</a:t>
              </a:r>
              <a:endParaRPr lang="en-US" sz="2400" dirty="0">
                <a:ln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endParaRPr>
            </a:p>
          </p:txBody>
        </p:sp>
      </p:grpSp>
      <p:sp>
        <p:nvSpPr>
          <p:cNvPr id="39" name="Plus 38"/>
          <p:cNvSpPr/>
          <p:nvPr/>
        </p:nvSpPr>
        <p:spPr>
          <a:xfrm>
            <a:off x="975911" y="5003846"/>
            <a:ext cx="853258" cy="853258"/>
          </a:xfrm>
          <a:prstGeom prst="mathPlus">
            <a:avLst/>
          </a:prstGeom>
          <a:solidFill>
            <a:schemeClr val="accent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6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815"/>
            <a:ext cx="9217172" cy="1370096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98" y="188679"/>
            <a:ext cx="5010887" cy="1143000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Creating and Using </a:t>
            </a:r>
            <a:br>
              <a:rPr lang="en-US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</a:br>
            <a:r>
              <a:rPr lang="en-US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Our Teaching </a:t>
            </a:r>
            <a:r>
              <a:rPr lang="en-US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Tools</a:t>
            </a:r>
            <a:endParaRPr lang="en-US" sz="40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Baskerville"/>
              <a:cs typeface="Baskervill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9286" y="887940"/>
            <a:ext cx="3935157" cy="1026844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276020" y="939697"/>
            <a:ext cx="3721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b="1" dirty="0" smtClean="0">
                <a:latin typeface="Bookman"/>
                <a:ea typeface="Bookman"/>
                <a:cs typeface="Bookman"/>
              </a:rPr>
              <a:t>First Small Group: </a:t>
            </a:r>
            <a:r>
              <a:rPr lang="en-US" dirty="0" smtClean="0">
                <a:latin typeface="Bookman"/>
                <a:ea typeface="Bookman"/>
                <a:cs typeface="Bookman"/>
              </a:rPr>
              <a:t/>
            </a:r>
            <a:br>
              <a:rPr lang="en-US" dirty="0" smtClean="0">
                <a:latin typeface="Bookman"/>
                <a:ea typeface="Bookman"/>
                <a:cs typeface="Bookman"/>
              </a:rPr>
            </a:br>
            <a:r>
              <a:rPr lang="en-US" dirty="0" smtClean="0">
                <a:latin typeface="Bookman"/>
                <a:ea typeface="Bookman"/>
                <a:cs typeface="Bookman"/>
              </a:rPr>
              <a:t>Create a Teaching Tool for One of the Communication Skills</a:t>
            </a:r>
            <a:endParaRPr lang="en-US" dirty="0">
              <a:latin typeface="Bookman"/>
              <a:ea typeface="Bookman"/>
              <a:cs typeface="Bookman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19575" y="2107132"/>
            <a:ext cx="1729774" cy="2121651"/>
            <a:chOff x="169965" y="2156737"/>
            <a:chExt cx="1729774" cy="2121651"/>
          </a:xfrm>
        </p:grpSpPr>
        <p:grpSp>
          <p:nvGrpSpPr>
            <p:cNvPr id="7" name="Group 6"/>
            <p:cNvGrpSpPr/>
            <p:nvPr/>
          </p:nvGrpSpPr>
          <p:grpSpPr>
            <a:xfrm>
              <a:off x="169965" y="2156737"/>
              <a:ext cx="1729774" cy="1666401"/>
              <a:chOff x="461001" y="2841286"/>
              <a:chExt cx="1729774" cy="1666401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644552" y="3045794"/>
                <a:ext cx="1461893" cy="1461893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2">
                      <a:lumMod val="75000"/>
                    </a:schemeClr>
                  </a:gs>
                  <a:gs pos="1000">
                    <a:schemeClr val="tx2">
                      <a:lumMod val="40000"/>
                      <a:lumOff val="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211792" y="2841286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X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28642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X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863362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X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00689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X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61001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X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472327" y="3909056"/>
              <a:ext cx="1389024" cy="369332"/>
            </a:xfrm>
            <a:prstGeom prst="rect">
              <a:avLst/>
            </a:prstGeom>
            <a:solidFill>
              <a:srgbClr val="FFFFFF">
                <a:alpha val="49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/>
                  <a:cs typeface="Arial"/>
                </a:rPr>
                <a:t>Listening</a:t>
              </a:r>
              <a:endParaRPr lang="en-US" b="1" dirty="0">
                <a:latin typeface="Arial"/>
                <a:cs typeface="Arial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710477" y="2107132"/>
            <a:ext cx="1761705" cy="2121651"/>
            <a:chOff x="3660867" y="2156737"/>
            <a:chExt cx="1761705" cy="2121651"/>
          </a:xfrm>
        </p:grpSpPr>
        <p:grpSp>
          <p:nvGrpSpPr>
            <p:cNvPr id="14" name="Group 13"/>
            <p:cNvGrpSpPr/>
            <p:nvPr/>
          </p:nvGrpSpPr>
          <p:grpSpPr>
            <a:xfrm>
              <a:off x="3660867" y="2156737"/>
              <a:ext cx="1729774" cy="1666401"/>
              <a:chOff x="461001" y="2841286"/>
              <a:chExt cx="1729774" cy="1666401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644552" y="3045794"/>
                <a:ext cx="1461893" cy="1461893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2">
                      <a:lumMod val="75000"/>
                    </a:schemeClr>
                  </a:gs>
                  <a:gs pos="1000">
                    <a:schemeClr val="tx2">
                      <a:lumMod val="40000"/>
                      <a:lumOff val="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211792" y="2841286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Y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828642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Y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863362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Y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00689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Y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61001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Y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789187" y="3909056"/>
              <a:ext cx="1633385" cy="36933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/>
                  <a:cs typeface="Arial"/>
                </a:rPr>
                <a:t>Responding</a:t>
              </a:r>
              <a:endParaRPr lang="en-US" b="1" dirty="0">
                <a:latin typeface="Arial"/>
                <a:cs typeface="Arial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735662" y="4263247"/>
            <a:ext cx="2328725" cy="2429315"/>
            <a:chOff x="1686052" y="4312852"/>
            <a:chExt cx="2328725" cy="2429315"/>
          </a:xfrm>
        </p:grpSpPr>
        <p:grpSp>
          <p:nvGrpSpPr>
            <p:cNvPr id="30" name="Group 29"/>
            <p:cNvGrpSpPr/>
            <p:nvPr/>
          </p:nvGrpSpPr>
          <p:grpSpPr>
            <a:xfrm>
              <a:off x="1899739" y="4312852"/>
              <a:ext cx="1729774" cy="1666401"/>
              <a:chOff x="461001" y="2841286"/>
              <a:chExt cx="1729774" cy="1666401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44552" y="3045794"/>
                <a:ext cx="1461893" cy="1461893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2">
                      <a:lumMod val="75000"/>
                    </a:schemeClr>
                  </a:gs>
                  <a:gs pos="1000">
                    <a:schemeClr val="tx2">
                      <a:lumMod val="40000"/>
                      <a:lumOff val="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211792" y="2841286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Q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828642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Q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863362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Q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00689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Q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61001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Q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1686052" y="6095836"/>
              <a:ext cx="2328725" cy="646331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/>
                  <a:cs typeface="Arial"/>
                </a:rPr>
                <a:t>Asking Effective Questions</a:t>
              </a:r>
              <a:endParaRPr lang="en-US" b="1" dirty="0">
                <a:latin typeface="Arial"/>
                <a:cs typeface="Arial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013452" y="2107132"/>
            <a:ext cx="2140471" cy="2398650"/>
            <a:chOff x="6963842" y="2156737"/>
            <a:chExt cx="2140471" cy="2398650"/>
          </a:xfrm>
        </p:grpSpPr>
        <p:grpSp>
          <p:nvGrpSpPr>
            <p:cNvPr id="22" name="Group 21"/>
            <p:cNvGrpSpPr/>
            <p:nvPr/>
          </p:nvGrpSpPr>
          <p:grpSpPr>
            <a:xfrm>
              <a:off x="7072393" y="2156737"/>
              <a:ext cx="1729774" cy="1666401"/>
              <a:chOff x="461001" y="2841286"/>
              <a:chExt cx="1729774" cy="1666401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644552" y="3045794"/>
                <a:ext cx="1461893" cy="1461893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2">
                      <a:lumMod val="75000"/>
                    </a:schemeClr>
                  </a:gs>
                  <a:gs pos="1000">
                    <a:schemeClr val="tx2">
                      <a:lumMod val="40000"/>
                      <a:lumOff val="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211792" y="2841286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Z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828642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Z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863362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Z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00689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Z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61001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Z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63842" y="3909056"/>
              <a:ext cx="2140471" cy="646331"/>
            </a:xfrm>
            <a:prstGeom prst="rect">
              <a:avLst/>
            </a:prstGeom>
            <a:solidFill>
              <a:srgbClr val="FFFFFF">
                <a:alpha val="51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/>
                  <a:cs typeface="Arial"/>
                </a:rPr>
                <a:t>Assertive Communication</a:t>
              </a:r>
              <a:endParaRPr lang="en-US" b="1" dirty="0">
                <a:latin typeface="Arial"/>
                <a:cs typeface="Arial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239022" y="4263247"/>
            <a:ext cx="1729774" cy="2152316"/>
            <a:chOff x="5189412" y="4312852"/>
            <a:chExt cx="1729774" cy="2152316"/>
          </a:xfrm>
        </p:grpSpPr>
        <p:grpSp>
          <p:nvGrpSpPr>
            <p:cNvPr id="37" name="Group 36"/>
            <p:cNvGrpSpPr/>
            <p:nvPr/>
          </p:nvGrpSpPr>
          <p:grpSpPr>
            <a:xfrm>
              <a:off x="5189412" y="4312852"/>
              <a:ext cx="1729774" cy="1666401"/>
              <a:chOff x="461001" y="2841286"/>
              <a:chExt cx="1729774" cy="1666401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644552" y="3045794"/>
                <a:ext cx="1461893" cy="1461893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2">
                      <a:lumMod val="75000"/>
                    </a:schemeClr>
                  </a:gs>
                  <a:gs pos="1000">
                    <a:schemeClr val="tx2">
                      <a:lumMod val="40000"/>
                      <a:lumOff val="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211792" y="2841286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W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828642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W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863362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W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00689" y="3163978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W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61001" y="3827063"/>
                <a:ext cx="3274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n w="12700" cmpd="sng">
                      <a:solidFill>
                        <a:schemeClr val="bg1"/>
                      </a:solidFill>
                    </a:ln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 Black"/>
                    <a:cs typeface="Arial Black"/>
                  </a:rPr>
                  <a:t>W</a:t>
                </a:r>
                <a:endPara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5422323" y="6095836"/>
              <a:ext cx="1389024" cy="36933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/>
                  <a:cs typeface="Arial"/>
                </a:rPr>
                <a:t>Refusal</a:t>
              </a:r>
              <a:endParaRPr lang="en-US" b="1" dirty="0">
                <a:latin typeface="Arial"/>
                <a:cs typeface="Arial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 flipV="1">
            <a:off x="0" y="6742166"/>
            <a:ext cx="9217172" cy="12186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8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815"/>
            <a:ext cx="9217172" cy="1370096"/>
          </a:xfrm>
          <a:prstGeom prst="rect">
            <a:avLst/>
          </a:prstGeom>
          <a:solidFill>
            <a:schemeClr val="tx1"/>
          </a:solidFill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98" y="188679"/>
            <a:ext cx="5083425" cy="1143000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Creating and Using </a:t>
            </a:r>
            <a:br>
              <a:rPr lang="en-US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</a:br>
            <a:r>
              <a:rPr lang="en-US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Our Teaching </a:t>
            </a:r>
            <a:r>
              <a:rPr lang="en-US" sz="4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Tools</a:t>
            </a:r>
            <a:endParaRPr lang="en-US" sz="40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Baskerville"/>
              <a:cs typeface="Baskervill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9286" y="797181"/>
            <a:ext cx="3935157" cy="1200461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276020" y="797247"/>
            <a:ext cx="3721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b="1" dirty="0" smtClean="0">
                <a:latin typeface="Bookman"/>
                <a:ea typeface="Bookman"/>
                <a:cs typeface="Bookman"/>
              </a:rPr>
              <a:t>Second Small Group: </a:t>
            </a:r>
            <a:r>
              <a:rPr lang="en-US" dirty="0" smtClean="0">
                <a:latin typeface="Bookman"/>
                <a:ea typeface="Bookman"/>
                <a:cs typeface="Bookman"/>
              </a:rPr>
              <a:t/>
            </a:r>
            <a:br>
              <a:rPr lang="en-US" dirty="0" smtClean="0">
                <a:latin typeface="Bookman"/>
                <a:ea typeface="Bookman"/>
                <a:cs typeface="Bookman"/>
              </a:rPr>
            </a:br>
            <a:r>
              <a:rPr lang="en-US" dirty="0" smtClean="0">
                <a:latin typeface="Bookman"/>
                <a:ea typeface="Bookman"/>
                <a:cs typeface="Bookman"/>
              </a:rPr>
              <a:t>Share the Teaching Tool </a:t>
            </a:r>
            <a:br>
              <a:rPr lang="en-US" dirty="0" smtClean="0">
                <a:latin typeface="Bookman"/>
                <a:ea typeface="Bookman"/>
                <a:cs typeface="Bookman"/>
              </a:rPr>
            </a:br>
            <a:r>
              <a:rPr lang="en-US" dirty="0" smtClean="0">
                <a:latin typeface="Bookman"/>
                <a:ea typeface="Bookman"/>
                <a:cs typeface="Bookman"/>
              </a:rPr>
              <a:t>and Learn About Other Communication Skills</a:t>
            </a:r>
            <a:endParaRPr lang="en-US" dirty="0">
              <a:latin typeface="Bookman"/>
              <a:ea typeface="Bookman"/>
              <a:cs typeface="Book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9575" y="2404762"/>
            <a:ext cx="1729774" cy="1666401"/>
            <a:chOff x="461001" y="2841286"/>
            <a:chExt cx="1729774" cy="1666401"/>
          </a:xfrm>
        </p:grpSpPr>
        <p:sp>
          <p:nvSpPr>
            <p:cNvPr id="5" name="Oval 4"/>
            <p:cNvSpPr/>
            <p:nvPr/>
          </p:nvSpPr>
          <p:spPr>
            <a:xfrm>
              <a:off x="644552" y="3045794"/>
              <a:ext cx="1461893" cy="1461893"/>
            </a:xfrm>
            <a:prstGeom prst="ellipse">
              <a:avLst/>
            </a:prstGeo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">
                  <a:schemeClr val="tx2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11792" y="2841286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X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28642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Q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63362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Z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0689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1001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W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10477" y="2404762"/>
            <a:ext cx="1729774" cy="1666401"/>
            <a:chOff x="461001" y="2841286"/>
            <a:chExt cx="1729774" cy="1666401"/>
          </a:xfrm>
        </p:grpSpPr>
        <p:sp>
          <p:nvSpPr>
            <p:cNvPr id="15" name="Oval 14"/>
            <p:cNvSpPr/>
            <p:nvPr/>
          </p:nvSpPr>
          <p:spPr>
            <a:xfrm>
              <a:off x="644552" y="3045794"/>
              <a:ext cx="1461893" cy="1461893"/>
            </a:xfrm>
            <a:prstGeom prst="ellipse">
              <a:avLst/>
            </a:prstGeo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">
                  <a:schemeClr val="tx2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11792" y="2841286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Q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28642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Z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63362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W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0689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X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1001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Y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49349" y="4560877"/>
            <a:ext cx="1729774" cy="1666401"/>
            <a:chOff x="461001" y="2841286"/>
            <a:chExt cx="1729774" cy="1666401"/>
          </a:xfrm>
        </p:grpSpPr>
        <p:sp>
          <p:nvSpPr>
            <p:cNvPr id="31" name="Oval 30"/>
            <p:cNvSpPr/>
            <p:nvPr/>
          </p:nvSpPr>
          <p:spPr>
            <a:xfrm>
              <a:off x="644552" y="3045794"/>
              <a:ext cx="1461893" cy="1461893"/>
            </a:xfrm>
            <a:prstGeom prst="ellipse">
              <a:avLst/>
            </a:prstGeo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">
                  <a:schemeClr val="tx2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1792" y="2841286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W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28642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Y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863362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X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0689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Z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1001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Q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122003" y="2404762"/>
            <a:ext cx="1729774" cy="1666401"/>
            <a:chOff x="461001" y="2841286"/>
            <a:chExt cx="1729774" cy="1666401"/>
          </a:xfrm>
        </p:grpSpPr>
        <p:sp>
          <p:nvSpPr>
            <p:cNvPr id="23" name="Oval 22"/>
            <p:cNvSpPr/>
            <p:nvPr/>
          </p:nvSpPr>
          <p:spPr>
            <a:xfrm>
              <a:off x="644552" y="3045794"/>
              <a:ext cx="1461893" cy="1461893"/>
            </a:xfrm>
            <a:prstGeom prst="ellipse">
              <a:avLst/>
            </a:prstGeo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">
                  <a:schemeClr val="tx2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11792" y="2841286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Z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28642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W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63362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Y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0689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Q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1001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X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239022" y="4560877"/>
            <a:ext cx="1729774" cy="1666401"/>
            <a:chOff x="461001" y="2841286"/>
            <a:chExt cx="1729774" cy="1666401"/>
          </a:xfrm>
        </p:grpSpPr>
        <p:sp>
          <p:nvSpPr>
            <p:cNvPr id="38" name="Oval 37"/>
            <p:cNvSpPr/>
            <p:nvPr/>
          </p:nvSpPr>
          <p:spPr>
            <a:xfrm>
              <a:off x="644552" y="3045794"/>
              <a:ext cx="1461893" cy="1461893"/>
            </a:xfrm>
            <a:prstGeom prst="ellipse">
              <a:avLst/>
            </a:prstGeo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">
                  <a:schemeClr val="tx2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11792" y="2841286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Y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828642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X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63362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Q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0689" y="3163978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W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61001" y="3827063"/>
              <a:ext cx="327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n w="12700" cmpd="sng">
                    <a:solidFill>
                      <a:schemeClr val="bg1"/>
                    </a:solidFill>
                  </a:ln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 Black"/>
                  <a:cs typeface="Arial Black"/>
                </a:rPr>
                <a:t>Z</a:t>
              </a:r>
              <a:endParaRPr lang="en-US" sz="2400" dirty="0">
                <a:ln w="12700" cmpd="sng">
                  <a:solidFill>
                    <a:schemeClr val="bg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 Black"/>
                <a:cs typeface="Arial Black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 flipV="1">
            <a:off x="0" y="6742166"/>
            <a:ext cx="9217172" cy="12186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8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366746" y="517669"/>
            <a:ext cx="8531626" cy="1111169"/>
            <a:chOff x="376701" y="200197"/>
            <a:chExt cx="8531626" cy="1111169"/>
          </a:xfrm>
          <a:solidFill>
            <a:schemeClr val="bg1">
              <a:alpha val="9000"/>
            </a:schemeClr>
          </a:solidFill>
        </p:grpSpPr>
        <p:sp>
          <p:nvSpPr>
            <p:cNvPr id="32" name="Title 2"/>
            <p:cNvSpPr txBox="1">
              <a:spLocks/>
            </p:cNvSpPr>
            <p:nvPr/>
          </p:nvSpPr>
          <p:spPr>
            <a:xfrm>
              <a:off x="376701" y="256972"/>
              <a:ext cx="8509000" cy="1054394"/>
            </a:xfrm>
            <a:prstGeom prst="rect">
              <a:avLst/>
            </a:prstGeom>
            <a:grp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4800" b="1" dirty="0" smtClean="0">
                  <a:solidFill>
                    <a:schemeClr val="tx2"/>
                  </a:solidFill>
                  <a:latin typeface="Impact"/>
                  <a:cs typeface="Impact"/>
                </a:rPr>
                <a:t>GROUP MEMBERS SHOULD GAIN…</a:t>
              </a:r>
              <a:endParaRPr lang="en-US" sz="4800" b="1" dirty="0">
                <a:solidFill>
                  <a:schemeClr val="tx2"/>
                </a:solidFill>
                <a:latin typeface="Impact"/>
                <a:cs typeface="Impact"/>
              </a:endParaRPr>
            </a:p>
          </p:txBody>
        </p:sp>
        <p:sp>
          <p:nvSpPr>
            <p:cNvPr id="31" name="Title 2"/>
            <p:cNvSpPr txBox="1">
              <a:spLocks/>
            </p:cNvSpPr>
            <p:nvPr/>
          </p:nvSpPr>
          <p:spPr>
            <a:xfrm>
              <a:off x="383053" y="223624"/>
              <a:ext cx="8509000" cy="1054394"/>
            </a:xfrm>
            <a:prstGeom prst="rect">
              <a:avLst/>
            </a:prstGeom>
            <a:grp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4800" b="1" dirty="0" smtClean="0">
                  <a:solidFill>
                    <a:schemeClr val="bg1"/>
                  </a:solidFill>
                  <a:latin typeface="Impact"/>
                  <a:cs typeface="Impact"/>
                </a:rPr>
                <a:t>GROUP MEMBERS SHOULD GAIN…</a:t>
              </a:r>
              <a:endParaRPr lang="en-US" sz="4800" b="1" dirty="0">
                <a:solidFill>
                  <a:schemeClr val="bg1"/>
                </a:solidFill>
                <a:latin typeface="Impact"/>
                <a:cs typeface="Impact"/>
              </a:endParaRPr>
            </a:p>
          </p:txBody>
        </p:sp>
        <p:sp>
          <p:nvSpPr>
            <p:cNvPr id="10" name="Title 2"/>
            <p:cNvSpPr txBox="1">
              <a:spLocks/>
            </p:cNvSpPr>
            <p:nvPr/>
          </p:nvSpPr>
          <p:spPr>
            <a:xfrm>
              <a:off x="399327" y="200197"/>
              <a:ext cx="8509000" cy="1054394"/>
            </a:xfrm>
            <a:prstGeom prst="rect">
              <a:avLst/>
            </a:prstGeom>
            <a:grp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4800" b="1" dirty="0" smtClean="0">
                  <a:solidFill>
                    <a:srgbClr val="000000"/>
                  </a:solidFill>
                  <a:latin typeface="Impact"/>
                  <a:cs typeface="Impact"/>
                </a:rPr>
                <a:t>GROUP MEMBERS SHOULD GAIN…</a:t>
              </a:r>
              <a:endParaRPr lang="en-US" sz="4800" b="1" dirty="0">
                <a:solidFill>
                  <a:srgbClr val="000000"/>
                </a:solidFill>
                <a:latin typeface="Impact"/>
                <a:cs typeface="Impact"/>
              </a:endParaRPr>
            </a:p>
          </p:txBody>
        </p:sp>
      </p:grpSp>
      <p:sp>
        <p:nvSpPr>
          <p:cNvPr id="35" name="Oval 34"/>
          <p:cNvSpPr/>
          <p:nvPr/>
        </p:nvSpPr>
        <p:spPr>
          <a:xfrm flipV="1">
            <a:off x="288533" y="1671274"/>
            <a:ext cx="8688052" cy="45719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 flipV="1">
            <a:off x="288533" y="382661"/>
            <a:ext cx="8688052" cy="45719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756245" y="4771799"/>
            <a:ext cx="7752629" cy="1660690"/>
            <a:chOff x="756245" y="4702352"/>
            <a:chExt cx="7752629" cy="1660690"/>
          </a:xfrm>
        </p:grpSpPr>
        <p:grpSp>
          <p:nvGrpSpPr>
            <p:cNvPr id="49" name="Group 48"/>
            <p:cNvGrpSpPr/>
            <p:nvPr/>
          </p:nvGrpSpPr>
          <p:grpSpPr>
            <a:xfrm>
              <a:off x="756245" y="4702352"/>
              <a:ext cx="7752629" cy="1660690"/>
              <a:chOff x="709250" y="4523774"/>
              <a:chExt cx="7752629" cy="1660690"/>
            </a:xfrm>
          </p:grpSpPr>
          <p:sp>
            <p:nvSpPr>
              <p:cNvPr id="43" name="Rectangle 38"/>
              <p:cNvSpPr/>
              <p:nvPr/>
            </p:nvSpPr>
            <p:spPr>
              <a:xfrm flipH="1">
                <a:off x="7360292" y="4841525"/>
                <a:ext cx="1101587" cy="1025189"/>
              </a:xfrm>
              <a:custGeom>
                <a:avLst/>
                <a:gdLst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0 w 1101587"/>
                  <a:gd name="connsiteY4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89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01587" h="1147272">
                    <a:moveTo>
                      <a:pt x="0" y="0"/>
                    </a:moveTo>
                    <a:lnTo>
                      <a:pt x="1101587" y="0"/>
                    </a:lnTo>
                    <a:lnTo>
                      <a:pt x="1101587" y="1147272"/>
                    </a:lnTo>
                    <a:lnTo>
                      <a:pt x="0" y="1147272"/>
                    </a:lnTo>
                    <a:cubicBezTo>
                      <a:pt x="99312" y="899244"/>
                      <a:pt x="149016" y="770268"/>
                      <a:pt x="218564" y="552002"/>
                    </a:cubicBezTo>
                    <a:cubicBezTo>
                      <a:pt x="168861" y="358079"/>
                      <a:pt x="89391" y="193922"/>
                      <a:pt x="0" y="0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38"/>
              <p:cNvSpPr/>
              <p:nvPr/>
            </p:nvSpPr>
            <p:spPr>
              <a:xfrm>
                <a:off x="709250" y="4841525"/>
                <a:ext cx="1101587" cy="1025189"/>
              </a:xfrm>
              <a:custGeom>
                <a:avLst/>
                <a:gdLst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0 w 1101587"/>
                  <a:gd name="connsiteY4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89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01587" h="1147272">
                    <a:moveTo>
                      <a:pt x="0" y="0"/>
                    </a:moveTo>
                    <a:lnTo>
                      <a:pt x="1101587" y="0"/>
                    </a:lnTo>
                    <a:lnTo>
                      <a:pt x="1101587" y="1147272"/>
                    </a:lnTo>
                    <a:lnTo>
                      <a:pt x="0" y="1147272"/>
                    </a:lnTo>
                    <a:cubicBezTo>
                      <a:pt x="99312" y="899244"/>
                      <a:pt x="149016" y="770268"/>
                      <a:pt x="218564" y="552002"/>
                    </a:cubicBezTo>
                    <a:cubicBezTo>
                      <a:pt x="168861" y="358079"/>
                      <a:pt x="89391" y="193922"/>
                      <a:pt x="0" y="0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38"/>
              <p:cNvSpPr/>
              <p:nvPr/>
            </p:nvSpPr>
            <p:spPr>
              <a:xfrm flipH="1">
                <a:off x="7267425" y="4682650"/>
                <a:ext cx="1101587" cy="1342939"/>
              </a:xfrm>
              <a:custGeom>
                <a:avLst/>
                <a:gdLst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0 w 1101587"/>
                  <a:gd name="connsiteY4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89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01587" h="1147272">
                    <a:moveTo>
                      <a:pt x="0" y="0"/>
                    </a:moveTo>
                    <a:lnTo>
                      <a:pt x="1101587" y="0"/>
                    </a:lnTo>
                    <a:lnTo>
                      <a:pt x="1101587" y="1147272"/>
                    </a:lnTo>
                    <a:lnTo>
                      <a:pt x="0" y="1147272"/>
                    </a:lnTo>
                    <a:cubicBezTo>
                      <a:pt x="99312" y="899244"/>
                      <a:pt x="149016" y="770268"/>
                      <a:pt x="218564" y="552002"/>
                    </a:cubicBezTo>
                    <a:cubicBezTo>
                      <a:pt x="168861" y="358079"/>
                      <a:pt x="89391" y="193922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38"/>
              <p:cNvSpPr/>
              <p:nvPr/>
            </p:nvSpPr>
            <p:spPr>
              <a:xfrm>
                <a:off x="813283" y="4682650"/>
                <a:ext cx="1101587" cy="1342939"/>
              </a:xfrm>
              <a:custGeom>
                <a:avLst/>
                <a:gdLst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0 w 1101587"/>
                  <a:gd name="connsiteY4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89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01587" h="1147272">
                    <a:moveTo>
                      <a:pt x="0" y="0"/>
                    </a:moveTo>
                    <a:lnTo>
                      <a:pt x="1101587" y="0"/>
                    </a:lnTo>
                    <a:lnTo>
                      <a:pt x="1101587" y="1147272"/>
                    </a:lnTo>
                    <a:lnTo>
                      <a:pt x="0" y="1147272"/>
                    </a:lnTo>
                    <a:cubicBezTo>
                      <a:pt x="99312" y="899244"/>
                      <a:pt x="149016" y="770268"/>
                      <a:pt x="218564" y="552002"/>
                    </a:cubicBezTo>
                    <a:cubicBezTo>
                      <a:pt x="168861" y="358079"/>
                      <a:pt x="89391" y="193922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250122" y="4523774"/>
                <a:ext cx="6687163" cy="166069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 w="19050" cmpd="sng">
                <a:solidFill>
                  <a:schemeClr val="bg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402523" y="4647926"/>
                <a:ext cx="6395860" cy="1412387"/>
              </a:xfrm>
              <a:prstGeom prst="rect">
                <a:avLst/>
              </a:prstGeom>
              <a:noFill/>
              <a:ln w="12700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1784981" y="5006233"/>
              <a:ext cx="578105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>
                    <a:lumMod val="75000"/>
                  </a:schemeClr>
                </a:buClr>
              </a:pPr>
              <a:r>
                <a:rPr lang="en-US" sz="3200" dirty="0" smtClean="0">
                  <a:solidFill>
                    <a:schemeClr val="bg1"/>
                  </a:solidFill>
                  <a:latin typeface="Bookman"/>
                  <a:ea typeface="Bookman"/>
                  <a:cs typeface="Bookman"/>
                </a:rPr>
                <a:t>…an accurate and clear demonstration of the skill.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56245" y="2255408"/>
            <a:ext cx="7752629" cy="1660690"/>
            <a:chOff x="756245" y="2185961"/>
            <a:chExt cx="7752629" cy="1660690"/>
          </a:xfrm>
        </p:grpSpPr>
        <p:grpSp>
          <p:nvGrpSpPr>
            <p:cNvPr id="50" name="Group 49"/>
            <p:cNvGrpSpPr/>
            <p:nvPr/>
          </p:nvGrpSpPr>
          <p:grpSpPr>
            <a:xfrm>
              <a:off x="756245" y="2185961"/>
              <a:ext cx="7752629" cy="1660690"/>
              <a:chOff x="709250" y="4523774"/>
              <a:chExt cx="7752629" cy="1660690"/>
            </a:xfrm>
          </p:grpSpPr>
          <p:sp>
            <p:nvSpPr>
              <p:cNvPr id="51" name="Rectangle 38"/>
              <p:cNvSpPr/>
              <p:nvPr/>
            </p:nvSpPr>
            <p:spPr>
              <a:xfrm flipH="1">
                <a:off x="7360292" y="4841525"/>
                <a:ext cx="1101587" cy="1025189"/>
              </a:xfrm>
              <a:custGeom>
                <a:avLst/>
                <a:gdLst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0 w 1101587"/>
                  <a:gd name="connsiteY4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89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01587" h="1147272">
                    <a:moveTo>
                      <a:pt x="0" y="0"/>
                    </a:moveTo>
                    <a:lnTo>
                      <a:pt x="1101587" y="0"/>
                    </a:lnTo>
                    <a:lnTo>
                      <a:pt x="1101587" y="1147272"/>
                    </a:lnTo>
                    <a:lnTo>
                      <a:pt x="0" y="1147272"/>
                    </a:lnTo>
                    <a:cubicBezTo>
                      <a:pt x="99312" y="899244"/>
                      <a:pt x="149016" y="770268"/>
                      <a:pt x="218564" y="552002"/>
                    </a:cubicBezTo>
                    <a:cubicBezTo>
                      <a:pt x="168861" y="358079"/>
                      <a:pt x="89391" y="193922"/>
                      <a:pt x="0" y="0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38"/>
              <p:cNvSpPr/>
              <p:nvPr/>
            </p:nvSpPr>
            <p:spPr>
              <a:xfrm>
                <a:off x="709250" y="4841525"/>
                <a:ext cx="1101587" cy="1025189"/>
              </a:xfrm>
              <a:custGeom>
                <a:avLst/>
                <a:gdLst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0 w 1101587"/>
                  <a:gd name="connsiteY4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89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01587" h="1147272">
                    <a:moveTo>
                      <a:pt x="0" y="0"/>
                    </a:moveTo>
                    <a:lnTo>
                      <a:pt x="1101587" y="0"/>
                    </a:lnTo>
                    <a:lnTo>
                      <a:pt x="1101587" y="1147272"/>
                    </a:lnTo>
                    <a:lnTo>
                      <a:pt x="0" y="1147272"/>
                    </a:lnTo>
                    <a:cubicBezTo>
                      <a:pt x="99312" y="899244"/>
                      <a:pt x="149016" y="770268"/>
                      <a:pt x="218564" y="552002"/>
                    </a:cubicBezTo>
                    <a:cubicBezTo>
                      <a:pt x="168861" y="358079"/>
                      <a:pt x="89391" y="193922"/>
                      <a:pt x="0" y="0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38"/>
              <p:cNvSpPr/>
              <p:nvPr/>
            </p:nvSpPr>
            <p:spPr>
              <a:xfrm flipH="1">
                <a:off x="7267425" y="4682650"/>
                <a:ext cx="1101587" cy="1342939"/>
              </a:xfrm>
              <a:custGeom>
                <a:avLst/>
                <a:gdLst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0 w 1101587"/>
                  <a:gd name="connsiteY4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89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01587" h="1147272">
                    <a:moveTo>
                      <a:pt x="0" y="0"/>
                    </a:moveTo>
                    <a:lnTo>
                      <a:pt x="1101587" y="0"/>
                    </a:lnTo>
                    <a:lnTo>
                      <a:pt x="1101587" y="1147272"/>
                    </a:lnTo>
                    <a:lnTo>
                      <a:pt x="0" y="1147272"/>
                    </a:lnTo>
                    <a:cubicBezTo>
                      <a:pt x="99312" y="899244"/>
                      <a:pt x="149016" y="770268"/>
                      <a:pt x="218564" y="552002"/>
                    </a:cubicBezTo>
                    <a:cubicBezTo>
                      <a:pt x="168861" y="358079"/>
                      <a:pt x="89391" y="193922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38"/>
              <p:cNvSpPr/>
              <p:nvPr/>
            </p:nvSpPr>
            <p:spPr>
              <a:xfrm>
                <a:off x="813283" y="4682650"/>
                <a:ext cx="1101587" cy="1342939"/>
              </a:xfrm>
              <a:custGeom>
                <a:avLst/>
                <a:gdLst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0 w 1101587"/>
                  <a:gd name="connsiteY4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89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  <a:gd name="connsiteX0" fmla="*/ 0 w 1101587"/>
                  <a:gd name="connsiteY0" fmla="*/ 0 h 1147272"/>
                  <a:gd name="connsiteX1" fmla="*/ 1101587 w 1101587"/>
                  <a:gd name="connsiteY1" fmla="*/ 0 h 1147272"/>
                  <a:gd name="connsiteX2" fmla="*/ 1101587 w 1101587"/>
                  <a:gd name="connsiteY2" fmla="*/ 1147272 h 1147272"/>
                  <a:gd name="connsiteX3" fmla="*/ 0 w 1101587"/>
                  <a:gd name="connsiteY3" fmla="*/ 1147272 h 1147272"/>
                  <a:gd name="connsiteX4" fmla="*/ 218564 w 1101587"/>
                  <a:gd name="connsiteY4" fmla="*/ 552002 h 1147272"/>
                  <a:gd name="connsiteX5" fmla="*/ 0 w 1101587"/>
                  <a:gd name="connsiteY5" fmla="*/ 0 h 1147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01587" h="1147272">
                    <a:moveTo>
                      <a:pt x="0" y="0"/>
                    </a:moveTo>
                    <a:lnTo>
                      <a:pt x="1101587" y="0"/>
                    </a:lnTo>
                    <a:lnTo>
                      <a:pt x="1101587" y="1147272"/>
                    </a:lnTo>
                    <a:lnTo>
                      <a:pt x="0" y="1147272"/>
                    </a:lnTo>
                    <a:cubicBezTo>
                      <a:pt x="99312" y="899244"/>
                      <a:pt x="149016" y="770268"/>
                      <a:pt x="218564" y="552002"/>
                    </a:cubicBezTo>
                    <a:cubicBezTo>
                      <a:pt x="168861" y="358079"/>
                      <a:pt x="89391" y="193922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250122" y="4523774"/>
                <a:ext cx="6687163" cy="166069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 w="19050" cmpd="sng">
                <a:solidFill>
                  <a:schemeClr val="bg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1402523" y="4647926"/>
                <a:ext cx="6395860" cy="1412387"/>
              </a:xfrm>
              <a:prstGeom prst="rect">
                <a:avLst/>
              </a:prstGeom>
              <a:noFill/>
              <a:ln w="12700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665917" y="2483222"/>
              <a:ext cx="599356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>
                    <a:lumMod val="75000"/>
                  </a:schemeClr>
                </a:buClr>
              </a:pPr>
              <a:r>
                <a:rPr lang="en-US" sz="3200" dirty="0" smtClean="0">
                  <a:solidFill>
                    <a:schemeClr val="bg1"/>
                  </a:solidFill>
                  <a:latin typeface="Bookman"/>
                  <a:ea typeface="Bookman"/>
                  <a:cs typeface="Bookman"/>
                </a:rPr>
                <a:t>…a thorough and accurate explanation of the skill.</a:t>
              </a:r>
            </a:p>
          </p:txBody>
        </p:sp>
      </p:grpSp>
      <p:sp>
        <p:nvSpPr>
          <p:cNvPr id="60" name="Rectangle 59"/>
          <p:cNvSpPr/>
          <p:nvPr/>
        </p:nvSpPr>
        <p:spPr>
          <a:xfrm>
            <a:off x="0" y="0"/>
            <a:ext cx="9217172" cy="6858000"/>
          </a:xfrm>
          <a:prstGeom prst="rect">
            <a:avLst/>
          </a:prstGeom>
          <a:noFill/>
          <a:ln w="7620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8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6706702"/>
            <a:ext cx="9217172" cy="161219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88968" y="2017448"/>
            <a:ext cx="8084451" cy="2278414"/>
          </a:xfrm>
          <a:prstGeom prst="rect">
            <a:avLst/>
          </a:prstGeom>
          <a:noFill/>
          <a:ln w="28575" cmpd="sng"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23172" y="2132181"/>
            <a:ext cx="7816042" cy="2048948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359639" y="170434"/>
            <a:ext cx="850900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entury Schoolbook"/>
                <a:cs typeface="Century Schoolbook"/>
              </a:rPr>
              <a:t>Thoughts on Communication Skills</a:t>
            </a:r>
            <a:endParaRPr lang="en-US" b="1" dirty="0">
              <a:solidFill>
                <a:srgbClr val="0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entury Schoolbook"/>
              <a:cs typeface="Century School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7710" y="1468329"/>
            <a:ext cx="7372858" cy="1091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1872" y="2371825"/>
            <a:ext cx="72786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en-US" sz="2400" dirty="0" smtClean="0">
                <a:latin typeface="Bookman"/>
                <a:ea typeface="Bookman"/>
                <a:cs typeface="Bookman"/>
              </a:rPr>
              <a:t>Which of the five communication skills do you think is the easiest to master and why?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en-US" sz="2400" dirty="0">
              <a:latin typeface="Bookman"/>
              <a:ea typeface="Bookman"/>
              <a:cs typeface="Bookman"/>
            </a:endParaRP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en-US" sz="2400" dirty="0" smtClean="0">
                <a:latin typeface="Bookman"/>
                <a:ea typeface="Bookman"/>
                <a:cs typeface="Bookman"/>
              </a:rPr>
              <a:t>What would you like clarification on?</a:t>
            </a:r>
            <a:endParaRPr lang="en-US" sz="2400" dirty="0">
              <a:latin typeface="Bookman"/>
              <a:ea typeface="Bookman"/>
              <a:cs typeface="Bookman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663" y="3999668"/>
            <a:ext cx="3174721" cy="2907937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Communication-IconB.png"/>
          <p:cNvPicPr>
            <a:picLocks noChangeAspect="1"/>
          </p:cNvPicPr>
          <p:nvPr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8" y="4726118"/>
            <a:ext cx="1060295" cy="1055949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</a:effectLst>
        </p:spPr>
      </p:pic>
      <p:pic>
        <p:nvPicPr>
          <p:cNvPr id="14" name="Picture 13" descr="Emotions-IconB.png"/>
          <p:cNvPicPr>
            <a:picLocks noChangeAspect="1"/>
          </p:cNvPicPr>
          <p:nvPr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929" y="4817024"/>
            <a:ext cx="1508084" cy="874137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</a:effectLst>
        </p:spPr>
      </p:pic>
      <p:pic>
        <p:nvPicPr>
          <p:cNvPr id="22" name="Picture 21" descr="Listen IconB.png"/>
          <p:cNvPicPr>
            <a:picLocks noChangeAspect="1"/>
          </p:cNvPicPr>
          <p:nvPr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917" y="4820653"/>
            <a:ext cx="535253" cy="866878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</a:effectLst>
        </p:spPr>
      </p:pic>
      <p:pic>
        <p:nvPicPr>
          <p:cNvPr id="23" name="Picture 22" descr="Questions-IconB.png"/>
          <p:cNvPicPr>
            <a:picLocks noChangeAspect="1"/>
          </p:cNvPicPr>
          <p:nvPr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268" y="4792101"/>
            <a:ext cx="1149434" cy="923983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</a:effectLst>
        </p:spPr>
      </p:pic>
      <p:pic>
        <p:nvPicPr>
          <p:cNvPr id="29" name="Picture 28" descr="Refusal-IconB.png"/>
          <p:cNvPicPr>
            <a:picLocks noChangeAspect="1"/>
          </p:cNvPicPr>
          <p:nvPr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98" y="4815713"/>
            <a:ext cx="807174" cy="876758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9719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157</Words>
  <Application>Microsoft Office PowerPoint</Application>
  <PresentationFormat>On-screen Show (4:3)</PresentationFormat>
  <Paragraphs>81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Interpersonal Communication </vt:lpstr>
      <vt:lpstr>Creating and Using  Our Teaching Tools</vt:lpstr>
      <vt:lpstr>Creating and Using  Our Teaching Tools</vt:lpstr>
      <vt:lpstr>PowerPoint Presentation</vt:lpstr>
      <vt:lpstr>PowerPoint Presentation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EMC Designer</dc:creator>
  <cp:lastModifiedBy>Nettleton, Paula Kay</cp:lastModifiedBy>
  <cp:revision>59</cp:revision>
  <dcterms:created xsi:type="dcterms:W3CDTF">2012-10-23T17:35:34Z</dcterms:created>
  <dcterms:modified xsi:type="dcterms:W3CDTF">2012-11-30T18:36:17Z</dcterms:modified>
</cp:coreProperties>
</file>