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64" r:id="rId6"/>
    <p:sldId id="265" r:id="rId7"/>
    <p:sldId id="259" r:id="rId8"/>
    <p:sldId id="260" r:id="rId9"/>
    <p:sldId id="266" r:id="rId10"/>
    <p:sldId id="261" r:id="rId11"/>
    <p:sldId id="267" r:id="rId12"/>
    <p:sldId id="268" r:id="rId13"/>
    <p:sldId id="262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4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9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5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4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1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7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5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5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717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5EA0F-3ACD-9D42-8162-E4F5CCD61A2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2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050088" y="128975"/>
            <a:ext cx="2057948" cy="6587649"/>
          </a:xfrm>
          <a:prstGeom prst="rect">
            <a:avLst/>
          </a:prstGeom>
          <a:solidFill>
            <a:schemeClr val="accent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7079854" y="2371158"/>
            <a:ext cx="1981200" cy="1451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The Personal Meaning of Health and Wellness. 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25874" y="2052960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Unit 1</a:t>
            </a:r>
            <a:br>
              <a:rPr lang="en-US" dirty="0" smtClean="0"/>
            </a:br>
            <a:r>
              <a:rPr lang="en-US" dirty="0" smtClean="0"/>
              <a:t>Lesson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92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8824" y="119054"/>
            <a:ext cx="8909602" cy="1383987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7902" y="31432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Stencil Std"/>
                <a:cs typeface="Stencil Std"/>
              </a:rPr>
              <a:t>Six Categories of Risk Behaviors</a:t>
            </a:r>
            <a:endParaRPr lang="en-US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Stencil Std"/>
              <a:cs typeface="Stencil Std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 w="3175" cmpd="sng">
                  <a:noFill/>
                </a:ln>
                <a:latin typeface="Stencil Std"/>
                <a:cs typeface="Stencil Std"/>
              </a:rPr>
              <a:t>Six Categories of Risk Behaviors</a:t>
            </a:r>
            <a:endParaRPr lang="en-US" dirty="0">
              <a:ln w="3175" cmpd="sng">
                <a:noFill/>
              </a:ln>
              <a:latin typeface="Stencil Std"/>
              <a:cs typeface="Stencil St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8824" y="1457322"/>
            <a:ext cx="8909602" cy="45719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973928"/>
              </p:ext>
            </p:extLst>
          </p:nvPr>
        </p:nvGraphicFramePr>
        <p:xfrm>
          <a:off x="367902" y="2857294"/>
          <a:ext cx="6120828" cy="374027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120828"/>
              </a:tblGrid>
              <a:tr h="3740276">
                <a:tc>
                  <a:txBody>
                    <a:bodyPr/>
                    <a:lstStyle/>
                    <a:p>
                      <a:pPr marL="2286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Behaviors that contribute to unintentional </a:t>
                      </a:r>
                      <a:br>
                        <a:rPr lang="en-US" sz="22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injuries and violence</a:t>
                      </a:r>
                    </a:p>
                    <a:p>
                      <a:pPr marL="2286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Alcohol and other drug use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Sexual behaviors that result in HIV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 infection, </a:t>
                      </a:r>
                      <a:b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other STDs, and unintended pregnancy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Tobacco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 use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Unhealthy dietary behaviors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  <a:p>
                      <a:pPr marL="228600" indent="0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Physical inactivity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65532" y="1646912"/>
            <a:ext cx="8031970" cy="954107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Behaviors that contribute </a:t>
            </a:r>
            <a:r>
              <a:rPr lang="en-US" sz="28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most </a:t>
            </a:r>
            <a:r>
              <a:rPr lang="en-US" sz="28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to adverse health </a:t>
            </a:r>
            <a:endParaRPr lang="en-US" sz="2800" b="1" dirty="0" smtClean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28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and </a:t>
            </a:r>
            <a:r>
              <a:rPr lang="en-US" sz="28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social </a:t>
            </a:r>
            <a:r>
              <a:rPr lang="en-US" sz="28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outcomes…</a:t>
            </a:r>
            <a:endParaRPr lang="en-US" sz="28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445226"/>
              </p:ext>
            </p:extLst>
          </p:nvPr>
        </p:nvGraphicFramePr>
        <p:xfrm>
          <a:off x="4490148" y="5367347"/>
          <a:ext cx="2687511" cy="102659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687511"/>
              </a:tblGrid>
              <a:tr h="102659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…for adults – </a:t>
                      </a:r>
                      <a:b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almost 66% of deaths</a:t>
                      </a:r>
                      <a:endParaRPr lang="en-US" sz="2000" baseline="0" dirty="0" smtClean="0"/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61673"/>
              </p:ext>
            </p:extLst>
          </p:nvPr>
        </p:nvGraphicFramePr>
        <p:xfrm>
          <a:off x="5909421" y="3353514"/>
          <a:ext cx="3049789" cy="120062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049789"/>
              </a:tblGrid>
              <a:tr h="1200626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…for youth </a:t>
                      </a:r>
                      <a:br>
                        <a:rPr lang="en-US" sz="2000" baseline="0" dirty="0" smtClean="0"/>
                      </a:br>
                      <a:r>
                        <a:rPr lang="en-US" sz="2000" baseline="0" dirty="0" smtClean="0"/>
                        <a:t>ages 15 to 24 – 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almost 75% of deaths</a:t>
                      </a:r>
                    </a:p>
                  </a:txBody>
                  <a:tcPr anchor="ctr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565532" y="5099475"/>
            <a:ext cx="5695001" cy="0"/>
          </a:xfrm>
          <a:prstGeom prst="line">
            <a:avLst/>
          </a:prstGeom>
          <a:ln w="28575" cmpd="sng"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1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Causes of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the causes of death from 1981-2009</a:t>
            </a:r>
          </a:p>
          <a:p>
            <a:r>
              <a:rPr lang="en-US" dirty="0" smtClean="0"/>
              <a:t>Hypothesize the reasons for the changes from 1900-present.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771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Leading Causes of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the leading causes of death for different age groups (15 to 24 years of age, 25 to 34 years of age, all ages) during several time periods.</a:t>
            </a:r>
          </a:p>
          <a:p>
            <a:r>
              <a:rPr lang="en-US" dirty="0" smtClean="0"/>
              <a:t>What are the reasons for the differences and changes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63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087696" y="5217426"/>
            <a:ext cx="4742527" cy="47621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087696" y="2510052"/>
            <a:ext cx="4742527" cy="47621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66786" y="2748159"/>
            <a:ext cx="7765008" cy="2043761"/>
          </a:xfrm>
          <a:prstGeom prst="rect">
            <a:avLst/>
          </a:prstGeom>
          <a:solidFill>
            <a:srgbClr val="FFFFFF"/>
          </a:solidFill>
          <a:ln w="38100" cmpd="sng">
            <a:solidFill>
              <a:schemeClr val="tx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66786" y="5455535"/>
            <a:ext cx="7765008" cy="1132115"/>
          </a:xfrm>
          <a:prstGeom prst="rect">
            <a:avLst/>
          </a:prstGeom>
          <a:solidFill>
            <a:srgbClr val="FFFFFF"/>
          </a:solidFill>
          <a:ln w="38100" cmpd="sng">
            <a:solidFill>
              <a:schemeClr val="tx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7583" y="119055"/>
            <a:ext cx="8443275" cy="1785808"/>
          </a:xfrm>
          <a:custGeom>
            <a:avLst/>
            <a:gdLst>
              <a:gd name="connsiteX0" fmla="*/ 0 w 8443275"/>
              <a:gd name="connsiteY0" fmla="*/ 0 h 1984231"/>
              <a:gd name="connsiteX1" fmla="*/ 8443275 w 8443275"/>
              <a:gd name="connsiteY1" fmla="*/ 0 h 1984231"/>
              <a:gd name="connsiteX2" fmla="*/ 8443275 w 8443275"/>
              <a:gd name="connsiteY2" fmla="*/ 1984231 h 1984231"/>
              <a:gd name="connsiteX3" fmla="*/ 0 w 8443275"/>
              <a:gd name="connsiteY3" fmla="*/ 1984231 h 1984231"/>
              <a:gd name="connsiteX4" fmla="*/ 0 w 8443275"/>
              <a:gd name="connsiteY4" fmla="*/ 0 h 1984231"/>
              <a:gd name="connsiteX0" fmla="*/ 138903 w 8443275"/>
              <a:gd name="connsiteY0" fmla="*/ 0 h 1984231"/>
              <a:gd name="connsiteX1" fmla="*/ 8443275 w 8443275"/>
              <a:gd name="connsiteY1" fmla="*/ 0 h 1984231"/>
              <a:gd name="connsiteX2" fmla="*/ 8443275 w 8443275"/>
              <a:gd name="connsiteY2" fmla="*/ 1984231 h 1984231"/>
              <a:gd name="connsiteX3" fmla="*/ 0 w 8443275"/>
              <a:gd name="connsiteY3" fmla="*/ 1984231 h 1984231"/>
              <a:gd name="connsiteX4" fmla="*/ 138903 w 8443275"/>
              <a:gd name="connsiteY4" fmla="*/ 0 h 1984231"/>
              <a:gd name="connsiteX0" fmla="*/ 138903 w 8443275"/>
              <a:gd name="connsiteY0" fmla="*/ 0 h 1984231"/>
              <a:gd name="connsiteX1" fmla="*/ 8324215 w 8443275"/>
              <a:gd name="connsiteY1" fmla="*/ 0 h 1984231"/>
              <a:gd name="connsiteX2" fmla="*/ 8443275 w 8443275"/>
              <a:gd name="connsiteY2" fmla="*/ 1984231 h 1984231"/>
              <a:gd name="connsiteX3" fmla="*/ 0 w 8443275"/>
              <a:gd name="connsiteY3" fmla="*/ 1984231 h 1984231"/>
              <a:gd name="connsiteX4" fmla="*/ 138903 w 8443275"/>
              <a:gd name="connsiteY4" fmla="*/ 0 h 198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43275" h="1984231">
                <a:moveTo>
                  <a:pt x="138903" y="0"/>
                </a:moveTo>
                <a:lnTo>
                  <a:pt x="8324215" y="0"/>
                </a:lnTo>
                <a:lnTo>
                  <a:pt x="8443275" y="1984231"/>
                </a:lnTo>
                <a:lnTo>
                  <a:pt x="0" y="1984231"/>
                </a:lnTo>
                <a:lnTo>
                  <a:pt x="138903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46484" y="119054"/>
            <a:ext cx="8185325" cy="1696518"/>
            <a:chOff x="148824" y="119054"/>
            <a:chExt cx="8185325" cy="1383987"/>
          </a:xfrm>
        </p:grpSpPr>
        <p:sp>
          <p:nvSpPr>
            <p:cNvPr id="7" name="Rectangle 6"/>
            <p:cNvSpPr/>
            <p:nvPr/>
          </p:nvSpPr>
          <p:spPr>
            <a:xfrm>
              <a:off x="148824" y="119054"/>
              <a:ext cx="8185325" cy="1383987"/>
            </a:xfrm>
            <a:prstGeom prst="rect">
              <a:avLst/>
            </a:prstGeom>
            <a:solidFill>
              <a:schemeClr val="bg1"/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8824" y="119054"/>
              <a:ext cx="8185325" cy="135273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173" y="314323"/>
            <a:ext cx="7963410" cy="134251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Helvetica Neue Black Condensed"/>
                <a:cs typeface="Helvetica Neue Black Condensed"/>
              </a:rPr>
              <a:t>Creating Personal Meaning </a:t>
            </a:r>
            <a:br>
              <a:rPr lang="en-US" sz="4000" dirty="0" smtClean="0">
                <a:latin typeface="Helvetica Neue Black Condensed"/>
                <a:cs typeface="Helvetica Neue Black Condensed"/>
              </a:rPr>
            </a:br>
            <a:r>
              <a:rPr lang="en-US" sz="4000" dirty="0" smtClean="0">
                <a:latin typeface="Helvetica Neue Black Condensed"/>
                <a:cs typeface="Helvetica Neue Black Condensed"/>
              </a:rPr>
              <a:t>and Rationale for Learning</a:t>
            </a:r>
            <a:endParaRPr lang="en-US" sz="4000" dirty="0">
              <a:ln w="3175" cmpd="sng">
                <a:noFill/>
              </a:ln>
              <a:latin typeface="Helvetica Neue Black Condensed"/>
              <a:cs typeface="Helvetica Neue Black Condensed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54450" y="2232260"/>
            <a:ext cx="3892012" cy="833377"/>
            <a:chOff x="503280" y="2212418"/>
            <a:chExt cx="3892012" cy="83337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/>
            <p:cNvSpPr/>
            <p:nvPr/>
          </p:nvSpPr>
          <p:spPr>
            <a:xfrm>
              <a:off x="503280" y="2490210"/>
              <a:ext cx="482570" cy="5555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Triangle 13"/>
            <p:cNvSpPr/>
            <p:nvPr/>
          </p:nvSpPr>
          <p:spPr>
            <a:xfrm flipH="1" flipV="1">
              <a:off x="833449" y="2728317"/>
              <a:ext cx="152401" cy="317477"/>
            </a:xfrm>
            <a:prstGeom prst="rt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33449" y="2212418"/>
              <a:ext cx="3561843" cy="5555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54450" y="4950652"/>
            <a:ext cx="3892012" cy="833377"/>
            <a:chOff x="503280" y="2212418"/>
            <a:chExt cx="3892012" cy="83337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7" name="Rectangle 16"/>
            <p:cNvSpPr/>
            <p:nvPr/>
          </p:nvSpPr>
          <p:spPr>
            <a:xfrm>
              <a:off x="503280" y="2490210"/>
              <a:ext cx="482570" cy="5555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ight Triangle 17"/>
            <p:cNvSpPr/>
            <p:nvPr/>
          </p:nvSpPr>
          <p:spPr>
            <a:xfrm flipH="1" flipV="1">
              <a:off x="833449" y="2728317"/>
              <a:ext cx="152401" cy="317477"/>
            </a:xfrm>
            <a:prstGeom prst="rt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33449" y="2212418"/>
              <a:ext cx="3561843" cy="5555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972313" y="4891127"/>
            <a:ext cx="6855839" cy="179573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/>
              <a:buNone/>
            </a:pPr>
            <a:r>
              <a:rPr lang="en-US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Resources</a:t>
            </a:r>
          </a:p>
          <a:p>
            <a:pPr>
              <a:buFont typeface="Lucida Grande"/>
              <a:buChar char="–"/>
            </a:pPr>
            <a:r>
              <a:rPr lang="en-US" sz="2800" dirty="0" smtClean="0"/>
              <a:t>Your mind map</a:t>
            </a:r>
          </a:p>
          <a:p>
            <a:pPr>
              <a:buFont typeface="Lucida Grande"/>
              <a:buChar char="–"/>
            </a:pPr>
            <a:r>
              <a:rPr lang="en-US" sz="2800" dirty="0" smtClean="0"/>
              <a:t>Our class discussion</a:t>
            </a:r>
            <a:endParaRPr lang="en-US" sz="2800" dirty="0"/>
          </a:p>
        </p:txBody>
      </p:sp>
      <p:sp>
        <p:nvSpPr>
          <p:cNvPr id="10" name="Content Placeholder 1"/>
          <p:cNvSpPr>
            <a:spLocks noGrp="1"/>
          </p:cNvSpPr>
          <p:nvPr>
            <p:ph sz="half" idx="1"/>
          </p:nvPr>
        </p:nvSpPr>
        <p:spPr>
          <a:xfrm>
            <a:off x="972313" y="2195280"/>
            <a:ext cx="7629715" cy="2676001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Assignment</a:t>
            </a:r>
          </a:p>
          <a:p>
            <a:pPr marL="0" indent="0">
              <a:buNone/>
            </a:pPr>
            <a:r>
              <a:rPr lang="en-US" sz="3000" dirty="0" smtClean="0"/>
              <a:t>Write two or three paragraphs that describe: </a:t>
            </a:r>
          </a:p>
          <a:p>
            <a:pPr lvl="1"/>
            <a:r>
              <a:rPr lang="en-US" sz="3000" dirty="0" smtClean="0"/>
              <a:t>Your personal meaning of health and wellness</a:t>
            </a:r>
          </a:p>
          <a:p>
            <a:pPr lvl="1"/>
            <a:r>
              <a:rPr lang="en-US" sz="3000" dirty="0" smtClean="0"/>
              <a:t>Your opinion on the importance of studying health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933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 Exchange: Health and Wellness Worksheet Due Friday!!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5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specific health and wellness topics interest you??</a:t>
            </a:r>
          </a:p>
          <a:p>
            <a:r>
              <a:rPr lang="en-US" dirty="0" smtClean="0"/>
              <a:t>Be sure to keep your handouts, worksheets, and papers in one location.  You will refer back to completed work throughout </a:t>
            </a:r>
            <a:r>
              <a:rPr lang="en-US" smtClean="0"/>
              <a:t>the course.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36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define  “Health”</a:t>
            </a:r>
          </a:p>
          <a:p>
            <a:endParaRPr lang="en-US" dirty="0"/>
          </a:p>
          <a:p>
            <a:r>
              <a:rPr lang="en-US" dirty="0" smtClean="0"/>
              <a:t>How would you define “Wellness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5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8823" y="6587648"/>
            <a:ext cx="8939369" cy="128976"/>
          </a:xfrm>
          <a:prstGeom prst="rect">
            <a:avLst/>
          </a:prstGeom>
          <a:solidFill>
            <a:schemeClr val="accent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5453" y="132556"/>
            <a:ext cx="8512740" cy="1276247"/>
          </a:xfrm>
          <a:prstGeom prst="rect">
            <a:avLst/>
          </a:prstGeom>
          <a:solidFill>
            <a:schemeClr val="accent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8823" y="132556"/>
            <a:ext cx="231775" cy="1276247"/>
          </a:xfrm>
          <a:prstGeom prst="rect">
            <a:avLst/>
          </a:prstGeom>
          <a:solidFill>
            <a:schemeClr val="accent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698489" y="2252102"/>
            <a:ext cx="8131739" cy="38446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“…a state of complete physical, mental and social well-being and not merely the absence of disease or infirmity.”</a:t>
            </a:r>
          </a:p>
          <a:p>
            <a:pPr marL="365760" lvl="1"/>
            <a:endParaRPr lang="en-US" dirty="0" smtClean="0"/>
          </a:p>
          <a:p>
            <a:pPr marL="365760" lvl="1"/>
            <a:endParaRPr lang="en-US" dirty="0" smtClean="0"/>
          </a:p>
          <a:p>
            <a:pPr marL="365760" lvl="1" algn="r"/>
            <a:r>
              <a:rPr lang="en-US" dirty="0" smtClean="0"/>
              <a:t>- World Health Organization</a:t>
            </a:r>
            <a:endParaRPr lang="en-US" dirty="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1680731" y="226874"/>
            <a:ext cx="610773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Health Is…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48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8823" y="6587648"/>
            <a:ext cx="8939369" cy="128976"/>
          </a:xfrm>
          <a:prstGeom prst="rect">
            <a:avLst/>
          </a:prstGeom>
          <a:solidFill>
            <a:schemeClr val="accent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5453" y="132556"/>
            <a:ext cx="8512740" cy="1484593"/>
          </a:xfrm>
          <a:prstGeom prst="rect">
            <a:avLst/>
          </a:prstGeom>
          <a:solidFill>
            <a:schemeClr val="accent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8823" y="132556"/>
            <a:ext cx="231775" cy="1484593"/>
          </a:xfrm>
          <a:prstGeom prst="rect">
            <a:avLst/>
          </a:prstGeom>
          <a:solidFill>
            <a:schemeClr val="accent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863180" y="286400"/>
            <a:ext cx="7887676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Wellness: 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 Broader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oncept</a:t>
            </a:r>
            <a:endParaRPr lang="en-US" sz="54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500063" y="1828202"/>
            <a:ext cx="8707193" cy="4868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algn="l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healthy balance of the mind, body, and spirit that results 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an overall feeling of well-being</a:t>
            </a:r>
          </a:p>
          <a:p>
            <a:pPr marL="347663" indent="-347663" algn="l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7663" indent="-347663" algn="l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Constant, conscious pursuit of living life to its fullest potential</a:t>
            </a:r>
          </a:p>
          <a:p>
            <a:pPr marL="347663" indent="-347663" algn="l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7663" indent="-347663" algn="l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Acceptance or satisfaction with present personal condition</a:t>
            </a:r>
          </a:p>
          <a:p>
            <a:pPr marL="347663" indent="-347663" algn="l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7663" indent="-347663" algn="l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 active process of becoming aware of and making choices toward 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healthy and successful existence</a:t>
            </a:r>
          </a:p>
          <a:p>
            <a:pPr marL="347663" indent="-347663" algn="l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7663" indent="-347663" algn="l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positive state of the entire being and its ongoing development</a:t>
            </a:r>
          </a:p>
          <a:p>
            <a:pPr marL="347663" indent="-347663" algn="l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7663" indent="-347663" algn="l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Self-assessment of emotional, social, physical, intellectual, 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spiritual well-being </a:t>
            </a:r>
          </a:p>
          <a:p>
            <a:pPr marL="457200" indent="-457200" algn="l">
              <a:buClr>
                <a:schemeClr val="accent1">
                  <a:lumMod val="50000"/>
                </a:schemeClr>
              </a:buClr>
              <a:buFont typeface="Wingdings" charset="2"/>
              <a:buChar char="§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68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partner…Use the previous descriptors of wellness as triggers for your own thinking and create a definition for wellness you and your partner can agree upon</a:t>
            </a:r>
          </a:p>
          <a:p>
            <a:endParaRPr lang="en-US" dirty="0"/>
          </a:p>
          <a:p>
            <a:r>
              <a:rPr lang="en-US" dirty="0" smtClean="0"/>
              <a:t>Now we need a class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6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 Map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are going to focus on the meaning this phrase has for each of us by creating mind maps.</a:t>
            </a:r>
          </a:p>
          <a:p>
            <a:r>
              <a:rPr lang="en-US" dirty="0" smtClean="0"/>
              <a:t>A mind map is a diagram of words or ideas that describe a key concept.  In this case “Health and Wellness.”</a:t>
            </a:r>
          </a:p>
          <a:p>
            <a:r>
              <a:rPr lang="en-US" dirty="0" smtClean="0"/>
              <a:t>**Does </a:t>
            </a:r>
            <a:r>
              <a:rPr lang="en-US" dirty="0" smtClean="0"/>
              <a:t>Health and Wellness include only our </a:t>
            </a:r>
            <a:r>
              <a:rPr lang="en-US" dirty="0" smtClean="0"/>
              <a:t>		   Physical </a:t>
            </a:r>
            <a:r>
              <a:rPr lang="en-US" dirty="0" smtClean="0"/>
              <a:t>Health???  What else does it </a:t>
            </a:r>
            <a:r>
              <a:rPr lang="en-US" dirty="0" smtClean="0"/>
              <a:t>       	   		   include</a:t>
            </a:r>
            <a:r>
              <a:rPr lang="en-US" dirty="0" smtClean="0"/>
              <a:t>???</a:t>
            </a:r>
          </a:p>
          <a:p>
            <a:r>
              <a:rPr lang="en-US" dirty="0" smtClean="0"/>
              <a:t>I’ll give examples </a:t>
            </a:r>
            <a:r>
              <a:rPr lang="en-US" dirty="0" smtClean="0"/>
              <a:t>of mind maps and then you will create your 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195000" y="2146222"/>
            <a:ext cx="2609394" cy="1004789"/>
            <a:chOff x="195000" y="2146222"/>
            <a:chExt cx="2609394" cy="1004789"/>
          </a:xfrm>
        </p:grpSpPr>
        <p:cxnSp>
          <p:nvCxnSpPr>
            <p:cNvPr id="35" name="Straight Connector 34"/>
            <p:cNvCxnSpPr>
              <a:stCxn id="9" idx="3"/>
            </p:cNvCxnSpPr>
            <p:nvPr/>
          </p:nvCxnSpPr>
          <p:spPr>
            <a:xfrm>
              <a:off x="1977316" y="2648617"/>
              <a:ext cx="827078" cy="36533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ounded Rectangle 8"/>
            <p:cNvSpPr/>
            <p:nvPr/>
          </p:nvSpPr>
          <p:spPr>
            <a:xfrm>
              <a:off x="195000" y="2146222"/>
              <a:ext cx="1782316" cy="1004789"/>
            </a:xfrm>
            <a:prstGeom prst="roundRect">
              <a:avLst/>
            </a:prstGeom>
            <a:solidFill>
              <a:srgbClr val="FFFFFF"/>
            </a:solidFill>
            <a:ln w="28575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chemeClr val="tx1"/>
                  </a:solidFill>
                  <a:latin typeface="Helvetica Neue Light"/>
                  <a:cs typeface="Helvetica Neue Light"/>
                </a:rPr>
                <a:t>Make and </a:t>
              </a:r>
            </a:p>
            <a:p>
              <a:pPr lvl="0" algn="ctr"/>
              <a:r>
                <a:rPr lang="en-US" dirty="0" smtClean="0">
                  <a:solidFill>
                    <a:schemeClr val="tx1"/>
                  </a:solidFill>
                  <a:latin typeface="Helvetica Neue Light"/>
                  <a:cs typeface="Helvetica Neue Light"/>
                </a:rPr>
                <a:t>keep positive friendships</a:t>
              </a:r>
              <a:endParaRPr lang="en-US" dirty="0">
                <a:solidFill>
                  <a:schemeClr val="tx1"/>
                </a:solidFill>
                <a:latin typeface="Helvetica Neue Light"/>
                <a:cs typeface="Helvetica Neue Light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82738" y="227033"/>
            <a:ext cx="3019589" cy="2372310"/>
            <a:chOff x="482738" y="227033"/>
            <a:chExt cx="3019589" cy="2372310"/>
          </a:xfrm>
        </p:grpSpPr>
        <p:cxnSp>
          <p:nvCxnSpPr>
            <p:cNvPr id="37" name="Straight Connector 36"/>
            <p:cNvCxnSpPr>
              <a:stCxn id="12" idx="2"/>
            </p:cNvCxnSpPr>
            <p:nvPr/>
          </p:nvCxnSpPr>
          <p:spPr>
            <a:xfrm>
              <a:off x="1643566" y="1559221"/>
              <a:ext cx="1858761" cy="104012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>
            <a:xfrm>
              <a:off x="482738" y="227033"/>
              <a:ext cx="2321656" cy="1332188"/>
            </a:xfrm>
            <a:prstGeom prst="roundRect">
              <a:avLst/>
            </a:prstGeom>
            <a:solidFill>
              <a:srgbClr val="FFFFFF"/>
            </a:solidFill>
            <a:ln w="28575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chemeClr val="tx1"/>
                  </a:solidFill>
                  <a:latin typeface="Helvetica Neue Black Condensed"/>
                  <a:cs typeface="Helvetica Neue Black Condensed"/>
                </a:rPr>
                <a:t>Maintain a healthy </a:t>
              </a:r>
            </a:p>
            <a:p>
              <a:pPr lvl="0" algn="ctr"/>
              <a:r>
                <a:rPr lang="en-US" dirty="0" smtClean="0">
                  <a:solidFill>
                    <a:schemeClr val="tx1"/>
                  </a:solidFill>
                  <a:latin typeface="Helvetica Neue Black Condensed"/>
                  <a:cs typeface="Helvetica Neue Black Condensed"/>
                </a:rPr>
                <a:t>body weight by </a:t>
              </a:r>
            </a:p>
            <a:p>
              <a:pPr lvl="0" algn="ctr"/>
              <a:r>
                <a:rPr lang="en-US" dirty="0" smtClean="0">
                  <a:solidFill>
                    <a:schemeClr val="tx1"/>
                  </a:solidFill>
                  <a:latin typeface="Helvetica Neue Black Condensed"/>
                  <a:cs typeface="Helvetica Neue Black Condensed"/>
                </a:rPr>
                <a:t>healthy eating and physical activity</a:t>
              </a:r>
              <a:endParaRPr lang="en-US" dirty="0">
                <a:solidFill>
                  <a:schemeClr val="tx1"/>
                </a:solidFill>
                <a:latin typeface="Helvetica Neue Black Condensed"/>
                <a:cs typeface="Helvetica Neue Black Condensed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429201" y="1929789"/>
            <a:ext cx="2549850" cy="1221222"/>
            <a:chOff x="6429201" y="1929789"/>
            <a:chExt cx="2549850" cy="1221222"/>
          </a:xfrm>
        </p:grpSpPr>
        <p:cxnSp>
          <p:nvCxnSpPr>
            <p:cNvPr id="23" name="Straight Connector 22"/>
            <p:cNvCxnSpPr>
              <a:endCxn id="13" idx="1"/>
            </p:cNvCxnSpPr>
            <p:nvPr/>
          </p:nvCxnSpPr>
          <p:spPr>
            <a:xfrm flipV="1">
              <a:off x="6429201" y="2471870"/>
              <a:ext cx="1025502" cy="67914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ounded Rectangle 12"/>
            <p:cNvSpPr/>
            <p:nvPr/>
          </p:nvSpPr>
          <p:spPr>
            <a:xfrm>
              <a:off x="7454703" y="1929789"/>
              <a:ext cx="1524348" cy="1084162"/>
            </a:xfrm>
            <a:prstGeom prst="roundRect">
              <a:avLst/>
            </a:prstGeom>
            <a:solidFill>
              <a:srgbClr val="FFFFFF"/>
            </a:solidFill>
            <a:ln w="28575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chemeClr val="tx1"/>
                  </a:solidFill>
                  <a:latin typeface="Helvetica Neue Medium"/>
                  <a:cs typeface="Helvetica Neue Medium"/>
                </a:rPr>
                <a:t>Move to </a:t>
              </a:r>
              <a:br>
                <a:rPr lang="en-US" dirty="0" smtClean="0">
                  <a:solidFill>
                    <a:schemeClr val="tx1"/>
                  </a:solidFill>
                  <a:latin typeface="Helvetica Neue Medium"/>
                  <a:cs typeface="Helvetica Neue Medium"/>
                </a:rPr>
              </a:br>
              <a:r>
                <a:rPr lang="en-US" dirty="0" smtClean="0">
                  <a:solidFill>
                    <a:schemeClr val="tx1"/>
                  </a:solidFill>
                  <a:latin typeface="Helvetica Neue Medium"/>
                  <a:cs typeface="Helvetica Neue Medium"/>
                </a:rPr>
                <a:t>the best of my ability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804127" y="4147044"/>
            <a:ext cx="2837576" cy="2481211"/>
            <a:chOff x="5804127" y="4147044"/>
            <a:chExt cx="2837576" cy="2481211"/>
          </a:xfrm>
        </p:grpSpPr>
        <p:cxnSp>
          <p:nvCxnSpPr>
            <p:cNvPr id="27" name="Straight Connector 26"/>
            <p:cNvCxnSpPr>
              <a:stCxn id="14" idx="0"/>
            </p:cNvCxnSpPr>
            <p:nvPr/>
          </p:nvCxnSpPr>
          <p:spPr>
            <a:xfrm flipH="1" flipV="1">
              <a:off x="5804127" y="4147044"/>
              <a:ext cx="1812476" cy="140338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unded Rectangle 13"/>
            <p:cNvSpPr/>
            <p:nvPr/>
          </p:nvSpPr>
          <p:spPr>
            <a:xfrm>
              <a:off x="6591503" y="5550432"/>
              <a:ext cx="2050200" cy="1077823"/>
            </a:xfrm>
            <a:prstGeom prst="roundRect">
              <a:avLst/>
            </a:prstGeom>
            <a:solidFill>
              <a:srgbClr val="FFFFFF"/>
            </a:solidFill>
            <a:ln w="28575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chemeClr val="tx1"/>
                  </a:solidFill>
                  <a:latin typeface="Helvetica Neue Black Condensed"/>
                  <a:cs typeface="Helvetica Neue Black Condensed"/>
                </a:rPr>
                <a:t>Have access to </a:t>
              </a:r>
            </a:p>
            <a:p>
              <a:pPr lvl="0" algn="ctr"/>
              <a:r>
                <a:rPr lang="en-US" dirty="0" smtClean="0">
                  <a:solidFill>
                    <a:schemeClr val="tx1"/>
                  </a:solidFill>
                  <a:latin typeface="Helvetica Neue Black Condensed"/>
                  <a:cs typeface="Helvetica Neue Black Condensed"/>
                </a:rPr>
                <a:t>safe locations for physical activity</a:t>
              </a:r>
              <a:endParaRPr lang="en-US" dirty="0">
                <a:solidFill>
                  <a:schemeClr val="tx1"/>
                </a:solidFill>
                <a:latin typeface="Helvetica Neue Black Condensed"/>
                <a:cs typeface="Helvetica Neue Black Condensed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758361" y="227033"/>
            <a:ext cx="3074228" cy="2372311"/>
            <a:chOff x="5646851" y="227033"/>
            <a:chExt cx="3074228" cy="2372311"/>
          </a:xfrm>
        </p:grpSpPr>
        <p:cxnSp>
          <p:nvCxnSpPr>
            <p:cNvPr id="21" name="Straight Connector 20"/>
            <p:cNvCxnSpPr>
              <a:endCxn id="15" idx="2"/>
            </p:cNvCxnSpPr>
            <p:nvPr/>
          </p:nvCxnSpPr>
          <p:spPr>
            <a:xfrm flipV="1">
              <a:off x="5646851" y="1200460"/>
              <a:ext cx="1730094" cy="139888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6032810" y="227033"/>
              <a:ext cx="2688269" cy="973427"/>
            </a:xfrm>
            <a:prstGeom prst="roundRect">
              <a:avLst/>
            </a:prstGeom>
            <a:solidFill>
              <a:srgbClr val="FFFFFF"/>
            </a:solidFill>
            <a:ln w="28575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chemeClr val="tx1"/>
                  </a:solidFill>
                  <a:latin typeface="Helvetica Neue Bold Condensed"/>
                  <a:cs typeface="Helvetica Neue Bold Condensed"/>
                </a:rPr>
                <a:t>Have access </a:t>
              </a:r>
              <a:br>
                <a:rPr lang="en-US" dirty="0" smtClean="0">
                  <a:solidFill>
                    <a:schemeClr val="tx1"/>
                  </a:solidFill>
                  <a:latin typeface="Helvetica Neue Bold Condensed"/>
                  <a:cs typeface="Helvetica Neue Bold Condensed"/>
                </a:rPr>
              </a:br>
              <a:r>
                <a:rPr lang="en-US" dirty="0" smtClean="0">
                  <a:solidFill>
                    <a:schemeClr val="tx1"/>
                  </a:solidFill>
                  <a:latin typeface="Helvetica Neue Bold Condensed"/>
                  <a:cs typeface="Helvetica Neue Bold Condensed"/>
                </a:rPr>
                <a:t>to medical, dental, and mental health services</a:t>
              </a:r>
              <a:endParaRPr lang="en-US" dirty="0">
                <a:solidFill>
                  <a:schemeClr val="tx1"/>
                </a:solidFill>
                <a:latin typeface="Helvetica Neue Bold Condensed"/>
                <a:cs typeface="Helvetica Neue Bold Condensed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429201" y="3631144"/>
            <a:ext cx="2549850" cy="1189959"/>
            <a:chOff x="6429201" y="3631144"/>
            <a:chExt cx="2549850" cy="1189959"/>
          </a:xfrm>
        </p:grpSpPr>
        <p:cxnSp>
          <p:nvCxnSpPr>
            <p:cNvPr id="25" name="Straight Connector 24"/>
            <p:cNvCxnSpPr>
              <a:stCxn id="16" idx="1"/>
            </p:cNvCxnSpPr>
            <p:nvPr/>
          </p:nvCxnSpPr>
          <p:spPr>
            <a:xfrm flipH="1" flipV="1">
              <a:off x="6429201" y="3631144"/>
              <a:ext cx="913589" cy="6510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7342790" y="3743280"/>
              <a:ext cx="1636261" cy="1077823"/>
            </a:xfrm>
            <a:prstGeom prst="roundRect">
              <a:avLst/>
            </a:prstGeom>
            <a:solidFill>
              <a:srgbClr val="FFFFFF"/>
            </a:solidFill>
            <a:ln w="28575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chemeClr val="tx1"/>
                  </a:solidFill>
                  <a:latin typeface="Helvetica Neue Light"/>
                  <a:cs typeface="Helvetica Neue Light"/>
                </a:rPr>
                <a:t>Live in a smoke-free environment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940534" y="4147045"/>
            <a:ext cx="1808902" cy="2481210"/>
            <a:chOff x="3940534" y="4147045"/>
            <a:chExt cx="1808902" cy="2481210"/>
          </a:xfrm>
        </p:grpSpPr>
        <p:cxnSp>
          <p:nvCxnSpPr>
            <p:cNvPr id="29" name="Straight Connector 28"/>
            <p:cNvCxnSpPr>
              <a:stCxn id="17" idx="0"/>
            </p:cNvCxnSpPr>
            <p:nvPr/>
          </p:nvCxnSpPr>
          <p:spPr>
            <a:xfrm flipV="1">
              <a:off x="4844985" y="4147045"/>
              <a:ext cx="6680" cy="118696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3940534" y="5334005"/>
              <a:ext cx="1808902" cy="1294250"/>
            </a:xfrm>
            <a:prstGeom prst="roundRect">
              <a:avLst/>
            </a:prstGeom>
            <a:solidFill>
              <a:srgbClr val="FFFFFF"/>
            </a:solidFill>
            <a:ln w="28575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chemeClr val="tx1"/>
                  </a:solidFill>
                  <a:latin typeface="Helvetica Neue Light"/>
                  <a:cs typeface="Helvetica Neue Light"/>
                </a:rPr>
                <a:t>Get an </a:t>
              </a:r>
              <a:br>
                <a:rPr lang="en-US" dirty="0" smtClean="0">
                  <a:solidFill>
                    <a:schemeClr val="tx1"/>
                  </a:solidFill>
                  <a:latin typeface="Helvetica Neue Light"/>
                  <a:cs typeface="Helvetica Neue Light"/>
                </a:rPr>
              </a:br>
              <a:r>
                <a:rPr lang="en-US" dirty="0" smtClean="0">
                  <a:solidFill>
                    <a:schemeClr val="tx1"/>
                  </a:solidFill>
                  <a:latin typeface="Helvetica Neue Light"/>
                  <a:cs typeface="Helvetica Neue Light"/>
                </a:rPr>
                <a:t>appropriate </a:t>
              </a:r>
              <a:br>
                <a:rPr lang="en-US" dirty="0" smtClean="0">
                  <a:solidFill>
                    <a:schemeClr val="tx1"/>
                  </a:solidFill>
                  <a:latin typeface="Helvetica Neue Light"/>
                  <a:cs typeface="Helvetica Neue Light"/>
                </a:rPr>
              </a:br>
              <a:r>
                <a:rPr lang="en-US" dirty="0" smtClean="0">
                  <a:solidFill>
                    <a:schemeClr val="tx1"/>
                  </a:solidFill>
                  <a:latin typeface="Helvetica Neue Light"/>
                  <a:cs typeface="Helvetica Neue Light"/>
                </a:rPr>
                <a:t>amount of </a:t>
              </a:r>
              <a:br>
                <a:rPr lang="en-US" dirty="0" smtClean="0">
                  <a:solidFill>
                    <a:schemeClr val="tx1"/>
                  </a:solidFill>
                  <a:latin typeface="Helvetica Neue Light"/>
                  <a:cs typeface="Helvetica Neue Light"/>
                </a:rPr>
              </a:br>
              <a:r>
                <a:rPr lang="en-US" dirty="0" smtClean="0">
                  <a:solidFill>
                    <a:schemeClr val="tx1"/>
                  </a:solidFill>
                  <a:latin typeface="Helvetica Neue Light"/>
                  <a:cs typeface="Helvetica Neue Light"/>
                </a:rPr>
                <a:t>sleep and rest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62894" y="4104539"/>
            <a:ext cx="3039433" cy="2523716"/>
            <a:chOff x="462894" y="4104539"/>
            <a:chExt cx="3039433" cy="2523716"/>
          </a:xfrm>
        </p:grpSpPr>
        <p:cxnSp>
          <p:nvCxnSpPr>
            <p:cNvPr id="31" name="Straight Connector 30"/>
            <p:cNvCxnSpPr>
              <a:stCxn id="18" idx="0"/>
            </p:cNvCxnSpPr>
            <p:nvPr/>
          </p:nvCxnSpPr>
          <p:spPr>
            <a:xfrm flipV="1">
              <a:off x="1745954" y="4104539"/>
              <a:ext cx="1756373" cy="1218626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462894" y="5323165"/>
              <a:ext cx="2566119" cy="1305090"/>
            </a:xfrm>
            <a:prstGeom prst="roundRect">
              <a:avLst/>
            </a:prstGeom>
            <a:solidFill>
              <a:srgbClr val="FFFFFF"/>
            </a:solidFill>
            <a:ln w="28575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b="1" dirty="0" smtClean="0">
                  <a:solidFill>
                    <a:schemeClr val="tx1"/>
                  </a:solidFill>
                  <a:latin typeface="Helvetica Neue"/>
                  <a:cs typeface="Helvetica Neue"/>
                </a:rPr>
                <a:t>Have access </a:t>
              </a:r>
              <a:br>
                <a:rPr lang="en-US" b="1" dirty="0" smtClean="0">
                  <a:solidFill>
                    <a:schemeClr val="tx1"/>
                  </a:solidFill>
                  <a:latin typeface="Helvetica Neue"/>
                  <a:cs typeface="Helvetica Neue"/>
                </a:rPr>
              </a:br>
              <a:r>
                <a:rPr lang="en-US" b="1" dirty="0" smtClean="0">
                  <a:solidFill>
                    <a:schemeClr val="tx1"/>
                  </a:solidFill>
                  <a:latin typeface="Helvetica Neue"/>
                  <a:cs typeface="Helvetica Neue"/>
                </a:rPr>
                <a:t>to healthy foods, such as fresh fruits and vegetables</a:t>
              </a:r>
              <a:endParaRPr lang="en-US" b="1" dirty="0">
                <a:solidFill>
                  <a:schemeClr val="tx1"/>
                </a:solidFill>
                <a:latin typeface="Helvetica Neue"/>
                <a:cs typeface="Helvetica Neue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418064" y="227033"/>
            <a:ext cx="2228787" cy="2372310"/>
            <a:chOff x="3418064" y="227033"/>
            <a:chExt cx="2228787" cy="2372310"/>
          </a:xfrm>
        </p:grpSpPr>
        <p:cxnSp>
          <p:nvCxnSpPr>
            <p:cNvPr id="4" name="Straight Connector 3"/>
            <p:cNvCxnSpPr>
              <a:stCxn id="19" idx="2"/>
            </p:cNvCxnSpPr>
            <p:nvPr/>
          </p:nvCxnSpPr>
          <p:spPr>
            <a:xfrm flipH="1">
              <a:off x="4524252" y="1264252"/>
              <a:ext cx="8206" cy="133509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ounded Rectangle 18"/>
            <p:cNvSpPr/>
            <p:nvPr/>
          </p:nvSpPr>
          <p:spPr>
            <a:xfrm>
              <a:off x="3418064" y="227033"/>
              <a:ext cx="2228787" cy="1037219"/>
            </a:xfrm>
            <a:prstGeom prst="roundRect">
              <a:avLst/>
            </a:prstGeom>
            <a:solidFill>
              <a:srgbClr val="FFFFFF"/>
            </a:solidFill>
            <a:ln w="28575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chemeClr val="tx1"/>
                  </a:solidFill>
                  <a:latin typeface="Helvetica Neue Light"/>
                  <a:cs typeface="Helvetica Neue Light"/>
                </a:rPr>
                <a:t>Use self-discipline </a:t>
              </a:r>
              <a:br>
                <a:rPr lang="en-US" dirty="0" smtClean="0">
                  <a:solidFill>
                    <a:schemeClr val="tx1"/>
                  </a:solidFill>
                  <a:latin typeface="Helvetica Neue Light"/>
                  <a:cs typeface="Helvetica Neue Light"/>
                </a:rPr>
              </a:br>
              <a:r>
                <a:rPr lang="en-US" dirty="0" smtClean="0">
                  <a:solidFill>
                    <a:schemeClr val="tx1"/>
                  </a:solidFill>
                  <a:latin typeface="Helvetica Neue Light"/>
                  <a:cs typeface="Helvetica Neue Light"/>
                </a:rPr>
                <a:t>to choose safe and healthy behaviors</a:t>
              </a:r>
              <a:endParaRPr lang="en-US" dirty="0">
                <a:solidFill>
                  <a:schemeClr val="tx1"/>
                </a:solidFill>
                <a:latin typeface="Helvetica Neue Light"/>
                <a:cs typeface="Helvetica Neue Light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95000" y="3722521"/>
            <a:ext cx="2712031" cy="1029135"/>
            <a:chOff x="195000" y="3722521"/>
            <a:chExt cx="2712031" cy="1029135"/>
          </a:xfrm>
        </p:grpSpPr>
        <p:cxnSp>
          <p:nvCxnSpPr>
            <p:cNvPr id="33" name="Straight Connector 32"/>
            <p:cNvCxnSpPr>
              <a:stCxn id="20" idx="3"/>
            </p:cNvCxnSpPr>
            <p:nvPr/>
          </p:nvCxnSpPr>
          <p:spPr>
            <a:xfrm flipV="1">
              <a:off x="1400481" y="3722521"/>
              <a:ext cx="1506550" cy="51456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ed Rectangle 19"/>
            <p:cNvSpPr/>
            <p:nvPr/>
          </p:nvSpPr>
          <p:spPr>
            <a:xfrm>
              <a:off x="195000" y="3722521"/>
              <a:ext cx="1205481" cy="1029135"/>
            </a:xfrm>
            <a:prstGeom prst="roundRect">
              <a:avLst/>
            </a:prstGeom>
            <a:solidFill>
              <a:srgbClr val="FFFFFF"/>
            </a:solidFill>
            <a:ln w="28575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chemeClr val="tx1"/>
                  </a:solidFill>
                  <a:latin typeface="Helvetica Neue Bold Condensed"/>
                  <a:cs typeface="Helvetica Neue Bold Condensed"/>
                </a:rPr>
                <a:t>Get help when I need it</a:t>
              </a:r>
              <a:endParaRPr lang="en-US" dirty="0">
                <a:solidFill>
                  <a:schemeClr val="tx1"/>
                </a:solidFill>
                <a:latin typeface="Helvetica Neue Bold Condensed"/>
                <a:cs typeface="Helvetica Neue Bold Condensed"/>
              </a:endParaRP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2738362" y="2500131"/>
            <a:ext cx="3809897" cy="1726281"/>
          </a:xfrm>
          <a:prstGeom prst="roundRect">
            <a:avLst/>
          </a:prstGeom>
          <a:solidFill>
            <a:schemeClr val="bg1"/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D0D0D"/>
                </a:solidFill>
                <a:latin typeface="Arial Black"/>
                <a:cs typeface="Arial Black"/>
              </a:rPr>
              <a:t>Mind Map:</a:t>
            </a:r>
          </a:p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Arial"/>
                <a:cs typeface="Arial"/>
              </a:rPr>
              <a:t>Health and Wellness</a:t>
            </a:r>
            <a:endParaRPr lang="en-US" sz="2800" b="1" dirty="0">
              <a:solidFill>
                <a:schemeClr val="accent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84827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611724" y="613952"/>
            <a:ext cx="2910446" cy="1886179"/>
            <a:chOff x="611724" y="613952"/>
            <a:chExt cx="2910446" cy="1886179"/>
          </a:xfrm>
        </p:grpSpPr>
        <p:cxnSp>
          <p:nvCxnSpPr>
            <p:cNvPr id="37" name="Straight Connector 36"/>
            <p:cNvCxnSpPr>
              <a:stCxn id="12" idx="2"/>
            </p:cNvCxnSpPr>
            <p:nvPr/>
          </p:nvCxnSpPr>
          <p:spPr>
            <a:xfrm>
              <a:off x="1509630" y="1865171"/>
              <a:ext cx="2012540" cy="6349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>
            <a:xfrm>
              <a:off x="611724" y="613952"/>
              <a:ext cx="1795811" cy="125121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mpd="sng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rgbClr val="000000"/>
                  </a:solidFill>
                  <a:latin typeface="Helvetica Neue Light"/>
                  <a:cs typeface="Helvetica Neue Light"/>
                </a:rPr>
                <a:t>Smokey air </a:t>
              </a:r>
              <a:br>
                <a:rPr lang="en-US" dirty="0" smtClean="0">
                  <a:solidFill>
                    <a:srgbClr val="000000"/>
                  </a:solidFill>
                  <a:latin typeface="Helvetica Neue Light"/>
                  <a:cs typeface="Helvetica Neue Light"/>
                </a:rPr>
              </a:br>
              <a:r>
                <a:rPr lang="en-US" dirty="0" smtClean="0">
                  <a:solidFill>
                    <a:srgbClr val="000000"/>
                  </a:solidFill>
                  <a:latin typeface="Helvetica Neue Light"/>
                  <a:cs typeface="Helvetica Neue Light"/>
                </a:rPr>
                <a:t>results in coughing and wheezing</a:t>
              </a:r>
              <a:endParaRPr lang="en-US" dirty="0">
                <a:solidFill>
                  <a:srgbClr val="000000"/>
                </a:solidFill>
                <a:latin typeface="Helvetica Neue Light"/>
                <a:cs typeface="Helvetica Neue Light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429201" y="1941358"/>
            <a:ext cx="2549850" cy="1259259"/>
            <a:chOff x="6429201" y="1941358"/>
            <a:chExt cx="2549850" cy="1259259"/>
          </a:xfrm>
        </p:grpSpPr>
        <p:cxnSp>
          <p:nvCxnSpPr>
            <p:cNvPr id="23" name="Straight Connector 22"/>
            <p:cNvCxnSpPr>
              <a:endCxn id="13" idx="1"/>
            </p:cNvCxnSpPr>
            <p:nvPr/>
          </p:nvCxnSpPr>
          <p:spPr>
            <a:xfrm flipV="1">
              <a:off x="6429201" y="2483439"/>
              <a:ext cx="1025502" cy="7171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ounded Rectangle 12"/>
            <p:cNvSpPr/>
            <p:nvPr/>
          </p:nvSpPr>
          <p:spPr>
            <a:xfrm>
              <a:off x="7454703" y="1941358"/>
              <a:ext cx="1524348" cy="108416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mpd="sng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rgbClr val="000000"/>
                  </a:solidFill>
                  <a:latin typeface="Helvetica Neue Bold Condensed"/>
                  <a:cs typeface="Helvetica Neue Bold Condensed"/>
                </a:rPr>
                <a:t>Feel sad, down, or low energy</a:t>
              </a:r>
              <a:endParaRPr lang="en-US" dirty="0">
                <a:solidFill>
                  <a:srgbClr val="000000"/>
                </a:solidFill>
                <a:latin typeface="Helvetica Neue Bold Condensed"/>
                <a:cs typeface="Helvetica Neue Bold Condensed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516413" y="4226412"/>
            <a:ext cx="2559736" cy="2312554"/>
            <a:chOff x="5516413" y="4226412"/>
            <a:chExt cx="2559736" cy="2312554"/>
          </a:xfrm>
        </p:grpSpPr>
        <p:cxnSp>
          <p:nvCxnSpPr>
            <p:cNvPr id="27" name="Straight Connector 26"/>
            <p:cNvCxnSpPr>
              <a:stCxn id="14" idx="0"/>
            </p:cNvCxnSpPr>
            <p:nvPr/>
          </p:nvCxnSpPr>
          <p:spPr>
            <a:xfrm flipH="1" flipV="1">
              <a:off x="5516413" y="4226412"/>
              <a:ext cx="1517967" cy="993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unded Rectangle 13"/>
            <p:cNvSpPr/>
            <p:nvPr/>
          </p:nvSpPr>
          <p:spPr>
            <a:xfrm>
              <a:off x="5992611" y="5219452"/>
              <a:ext cx="2083538" cy="131951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mpd="sng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rgbClr val="000000"/>
                  </a:solidFill>
                  <a:latin typeface="Helvetica Neue Black Condensed"/>
                  <a:cs typeface="Helvetica Neue Black Condensed"/>
                </a:rPr>
                <a:t>Disregard </a:t>
              </a:r>
              <a:br>
                <a:rPr lang="en-US" dirty="0" smtClean="0">
                  <a:solidFill>
                    <a:srgbClr val="000000"/>
                  </a:solidFill>
                  <a:latin typeface="Helvetica Neue Black Condensed"/>
                  <a:cs typeface="Helvetica Neue Black Condensed"/>
                </a:rPr>
              </a:br>
              <a:r>
                <a:rPr lang="en-US" dirty="0" smtClean="0">
                  <a:solidFill>
                    <a:srgbClr val="000000"/>
                  </a:solidFill>
                  <a:latin typeface="Helvetica Neue Black Condensed"/>
                  <a:cs typeface="Helvetica Neue Black Condensed"/>
                </a:rPr>
                <a:t>for health and safety when planning activities</a:t>
              </a:r>
              <a:endParaRPr lang="en-US" dirty="0">
                <a:solidFill>
                  <a:srgbClr val="000000"/>
                </a:solidFill>
                <a:latin typeface="Helvetica Neue Black Condensed"/>
                <a:cs typeface="Helvetica Neue Black Condensed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605707" y="365927"/>
            <a:ext cx="2797868" cy="2134204"/>
            <a:chOff x="5605707" y="365927"/>
            <a:chExt cx="2797868" cy="2134204"/>
          </a:xfrm>
        </p:grpSpPr>
        <p:cxnSp>
          <p:nvCxnSpPr>
            <p:cNvPr id="21" name="Straight Connector 20"/>
            <p:cNvCxnSpPr>
              <a:endCxn id="15" idx="2"/>
            </p:cNvCxnSpPr>
            <p:nvPr/>
          </p:nvCxnSpPr>
          <p:spPr>
            <a:xfrm flipV="1">
              <a:off x="5605707" y="1403146"/>
              <a:ext cx="1924072" cy="10969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6655983" y="365927"/>
              <a:ext cx="1747592" cy="103721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mpd="sng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rgbClr val="000000"/>
                  </a:solidFill>
                  <a:latin typeface="Helvetica Neue Light"/>
                  <a:cs typeface="Helvetica Neue Light"/>
                </a:rPr>
                <a:t>Unsure </a:t>
              </a:r>
              <a:br>
                <a:rPr lang="en-US" dirty="0" smtClean="0">
                  <a:solidFill>
                    <a:srgbClr val="000000"/>
                  </a:solidFill>
                  <a:latin typeface="Helvetica Neue Light"/>
                  <a:cs typeface="Helvetica Neue Light"/>
                </a:rPr>
              </a:br>
              <a:r>
                <a:rPr lang="en-US" dirty="0" smtClean="0">
                  <a:solidFill>
                    <a:srgbClr val="000000"/>
                  </a:solidFill>
                  <a:latin typeface="Helvetica Neue Light"/>
                  <a:cs typeface="Helvetica Neue Light"/>
                </a:rPr>
                <a:t>where or how </a:t>
              </a:r>
              <a:br>
                <a:rPr lang="en-US" dirty="0" smtClean="0">
                  <a:solidFill>
                    <a:srgbClr val="000000"/>
                  </a:solidFill>
                  <a:latin typeface="Helvetica Neue Light"/>
                  <a:cs typeface="Helvetica Neue Light"/>
                </a:rPr>
              </a:br>
              <a:r>
                <a:rPr lang="en-US" dirty="0" smtClean="0">
                  <a:solidFill>
                    <a:srgbClr val="000000"/>
                  </a:solidFill>
                  <a:latin typeface="Helvetica Neue Light"/>
                  <a:cs typeface="Helvetica Neue Light"/>
                </a:rPr>
                <a:t>to get help</a:t>
              </a:r>
              <a:endParaRPr lang="en-US" dirty="0">
                <a:solidFill>
                  <a:srgbClr val="000000"/>
                </a:solidFill>
                <a:latin typeface="Helvetica Neue Light"/>
                <a:cs typeface="Helvetica Neue Light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429201" y="3623258"/>
            <a:ext cx="2589538" cy="1077823"/>
            <a:chOff x="6429201" y="3623258"/>
            <a:chExt cx="2589538" cy="1077823"/>
          </a:xfrm>
        </p:grpSpPr>
        <p:cxnSp>
          <p:nvCxnSpPr>
            <p:cNvPr id="25" name="Straight Connector 24"/>
            <p:cNvCxnSpPr>
              <a:stCxn id="16" idx="1"/>
            </p:cNvCxnSpPr>
            <p:nvPr/>
          </p:nvCxnSpPr>
          <p:spPr>
            <a:xfrm flipH="1" flipV="1">
              <a:off x="6429201" y="3770040"/>
              <a:ext cx="813572" cy="3921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7242773" y="3623258"/>
              <a:ext cx="1775966" cy="107782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mpd="sng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rgbClr val="000000"/>
                  </a:solidFill>
                  <a:latin typeface="Helvetica Neue Light"/>
                  <a:cs typeface="Helvetica Neue Light"/>
                </a:rPr>
                <a:t>Under or over </a:t>
              </a:r>
            </a:p>
            <a:p>
              <a:pPr lvl="0" algn="ctr"/>
              <a:r>
                <a:rPr lang="en-US" dirty="0" smtClean="0">
                  <a:solidFill>
                    <a:srgbClr val="000000"/>
                  </a:solidFill>
                  <a:latin typeface="Helvetica Neue Light"/>
                  <a:cs typeface="Helvetica Neue Light"/>
                </a:rPr>
                <a:t>a healthy </a:t>
              </a:r>
            </a:p>
            <a:p>
              <a:pPr lvl="0" algn="ctr"/>
              <a:r>
                <a:rPr lang="en-US" dirty="0" smtClean="0">
                  <a:solidFill>
                    <a:srgbClr val="000000"/>
                  </a:solidFill>
                  <a:latin typeface="Helvetica Neue Light"/>
                  <a:cs typeface="Helvetica Neue Light"/>
                </a:rPr>
                <a:t>body weight</a:t>
              </a:r>
              <a:endParaRPr lang="en-US" dirty="0">
                <a:solidFill>
                  <a:srgbClr val="000000"/>
                </a:solidFill>
                <a:latin typeface="Helvetica Neue Light"/>
                <a:cs typeface="Helvetica Neue Light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799136" y="4226412"/>
            <a:ext cx="2458037" cy="2342317"/>
            <a:chOff x="2799136" y="4226412"/>
            <a:chExt cx="2458037" cy="2342317"/>
          </a:xfrm>
        </p:grpSpPr>
        <p:cxnSp>
          <p:nvCxnSpPr>
            <p:cNvPr id="29" name="Straight Connector 28"/>
            <p:cNvCxnSpPr>
              <a:stCxn id="17" idx="0"/>
            </p:cNvCxnSpPr>
            <p:nvPr/>
          </p:nvCxnSpPr>
          <p:spPr>
            <a:xfrm flipV="1">
              <a:off x="4028155" y="4226412"/>
              <a:ext cx="0" cy="10480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2799136" y="5274479"/>
              <a:ext cx="2458037" cy="1294250"/>
            </a:xfrm>
            <a:prstGeom prst="roundRect">
              <a:avLst/>
            </a:prstGeom>
            <a:solidFill>
              <a:srgbClr val="DCE6F2"/>
            </a:solidFill>
            <a:ln w="28575" cmpd="sng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rgbClr val="000000"/>
                  </a:solidFill>
                  <a:latin typeface="Helvetica Neue Medium"/>
                  <a:cs typeface="Helvetica Neue Medium"/>
                </a:rPr>
                <a:t>Uncomfortable </a:t>
              </a:r>
            </a:p>
            <a:p>
              <a:pPr lvl="0" algn="ctr"/>
              <a:r>
                <a:rPr lang="en-US" dirty="0" smtClean="0">
                  <a:solidFill>
                    <a:srgbClr val="000000"/>
                  </a:solidFill>
                  <a:latin typeface="Helvetica Neue Medium"/>
                  <a:cs typeface="Helvetica Neue Medium"/>
                </a:rPr>
                <a:t>and/or difficult physical movement </a:t>
              </a:r>
            </a:p>
            <a:p>
              <a:pPr lvl="0" algn="ctr"/>
              <a:r>
                <a:rPr lang="en-US" dirty="0" smtClean="0">
                  <a:solidFill>
                    <a:srgbClr val="000000"/>
                  </a:solidFill>
                  <a:latin typeface="Helvetica Neue Medium"/>
                  <a:cs typeface="Helvetica Neue Medium"/>
                </a:rPr>
                <a:t>or function</a:t>
              </a:r>
              <a:endParaRPr lang="en-US" dirty="0">
                <a:solidFill>
                  <a:srgbClr val="000000"/>
                </a:solidFill>
                <a:latin typeface="Helvetica Neue Medium"/>
                <a:cs typeface="Helvetica Neue Medium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52192" y="4226412"/>
            <a:ext cx="2969978" cy="1895872"/>
            <a:chOff x="552192" y="4226412"/>
            <a:chExt cx="2969978" cy="1895872"/>
          </a:xfrm>
        </p:grpSpPr>
        <p:cxnSp>
          <p:nvCxnSpPr>
            <p:cNvPr id="31" name="Straight Connector 30"/>
            <p:cNvCxnSpPr>
              <a:stCxn id="18" idx="0"/>
            </p:cNvCxnSpPr>
            <p:nvPr/>
          </p:nvCxnSpPr>
          <p:spPr>
            <a:xfrm flipV="1">
              <a:off x="1302984" y="4226412"/>
              <a:ext cx="2219186" cy="7405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552192" y="4966933"/>
              <a:ext cx="1501584" cy="115535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mpd="sng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rgbClr val="000000"/>
                  </a:solidFill>
                  <a:latin typeface="Helvetica Neue Black Condensed"/>
                  <a:cs typeface="Helvetica Neue Black Condensed"/>
                </a:rPr>
                <a:t>No fun and </a:t>
              </a:r>
            </a:p>
            <a:p>
              <a:pPr lvl="0" algn="ctr"/>
              <a:r>
                <a:rPr lang="en-US" dirty="0" smtClean="0">
                  <a:solidFill>
                    <a:srgbClr val="000000"/>
                  </a:solidFill>
                  <a:latin typeface="Helvetica Neue Black Condensed"/>
                  <a:cs typeface="Helvetica Neue Black Condensed"/>
                </a:rPr>
                <a:t>excitement </a:t>
              </a:r>
            </a:p>
            <a:p>
              <a:pPr lvl="0" algn="ctr"/>
              <a:r>
                <a:rPr lang="en-US" dirty="0" smtClean="0">
                  <a:solidFill>
                    <a:srgbClr val="000000"/>
                  </a:solidFill>
                  <a:latin typeface="Helvetica Neue Black Condensed"/>
                  <a:cs typeface="Helvetica Neue Black Condensed"/>
                </a:rPr>
                <a:t>in life</a:t>
              </a:r>
              <a:endParaRPr lang="en-US" dirty="0">
                <a:solidFill>
                  <a:srgbClr val="000000"/>
                </a:solidFill>
                <a:latin typeface="Helvetica Neue Black Condensed"/>
                <a:cs typeface="Helvetica Neue Black Condensed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085725" y="227033"/>
            <a:ext cx="2872225" cy="2372310"/>
            <a:chOff x="3085725" y="227033"/>
            <a:chExt cx="2872225" cy="2372310"/>
          </a:xfrm>
        </p:grpSpPr>
        <p:cxnSp>
          <p:nvCxnSpPr>
            <p:cNvPr id="4" name="Straight Connector 3"/>
            <p:cNvCxnSpPr>
              <a:stCxn id="19" idx="2"/>
            </p:cNvCxnSpPr>
            <p:nvPr/>
          </p:nvCxnSpPr>
          <p:spPr>
            <a:xfrm>
              <a:off x="4521838" y="1264252"/>
              <a:ext cx="0" cy="13350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ounded Rectangle 18"/>
            <p:cNvSpPr/>
            <p:nvPr/>
          </p:nvSpPr>
          <p:spPr>
            <a:xfrm>
              <a:off x="3085725" y="227033"/>
              <a:ext cx="2872225" cy="103721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mpd="sng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rgbClr val="000000"/>
                  </a:solidFill>
                  <a:latin typeface="Helvetica Neue Black Condensed"/>
                  <a:cs typeface="Helvetica Neue Black Condensed"/>
                </a:rPr>
                <a:t>Belonging to a group </a:t>
              </a:r>
            </a:p>
            <a:p>
              <a:pPr lvl="0" algn="ctr"/>
              <a:r>
                <a:rPr lang="en-US" dirty="0" smtClean="0">
                  <a:solidFill>
                    <a:srgbClr val="000000"/>
                  </a:solidFill>
                  <a:latin typeface="Helvetica Neue Black Condensed"/>
                  <a:cs typeface="Helvetica Neue Black Condensed"/>
                </a:rPr>
                <a:t>is more important than personal health or safety</a:t>
              </a:r>
              <a:endParaRPr lang="en-US" dirty="0">
                <a:solidFill>
                  <a:srgbClr val="000000"/>
                </a:solidFill>
                <a:latin typeface="Helvetica Neue Black Condensed"/>
                <a:cs typeface="Helvetica Neue Black Condensed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95000" y="2917745"/>
            <a:ext cx="2712031" cy="1029135"/>
            <a:chOff x="195000" y="2917745"/>
            <a:chExt cx="2712031" cy="1029135"/>
          </a:xfrm>
        </p:grpSpPr>
        <p:cxnSp>
          <p:nvCxnSpPr>
            <p:cNvPr id="33" name="Straight Connector 32"/>
            <p:cNvCxnSpPr>
              <a:stCxn id="20" idx="3"/>
            </p:cNvCxnSpPr>
            <p:nvPr/>
          </p:nvCxnSpPr>
          <p:spPr>
            <a:xfrm>
              <a:off x="1815654" y="3432313"/>
              <a:ext cx="10913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ed Rectangle 19"/>
            <p:cNvSpPr/>
            <p:nvPr/>
          </p:nvSpPr>
          <p:spPr>
            <a:xfrm>
              <a:off x="195000" y="2917745"/>
              <a:ext cx="1620654" cy="102913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mpd="sng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dirty="0" smtClean="0">
                  <a:solidFill>
                    <a:srgbClr val="000000"/>
                  </a:solidFill>
                  <a:latin typeface="Helvetica Neue Medium"/>
                  <a:cs typeface="Helvetica Neue Medium"/>
                </a:rPr>
                <a:t>Few or no positive friendships</a:t>
              </a:r>
              <a:endParaRPr lang="en-US" dirty="0">
                <a:solidFill>
                  <a:srgbClr val="000000"/>
                </a:solidFill>
                <a:latin typeface="Helvetica Neue Medium"/>
                <a:cs typeface="Helvetica Neue Medium"/>
              </a:endParaRP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2639142" y="2500131"/>
            <a:ext cx="3809897" cy="172628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12700" cmpd="sng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/>
                <a:cs typeface="Arial Black"/>
              </a:rPr>
              <a:t>Mind Map:</a:t>
            </a:r>
          </a:p>
          <a:p>
            <a:pPr lvl="0" algn="ctr"/>
            <a:r>
              <a:rPr lang="en-US" sz="2800" b="1" dirty="0" smtClean="0">
                <a:ln>
                  <a:solidFill>
                    <a:schemeClr val="bg1">
                      <a:alpha val="40000"/>
                    </a:schemeClr>
                  </a:solidFill>
                </a:ln>
                <a:solidFill>
                  <a:schemeClr val="bg1"/>
                </a:solidFill>
                <a:latin typeface="Arial"/>
                <a:cs typeface="Arial"/>
              </a:rPr>
              <a:t>Life Without Good Health and Wellness</a:t>
            </a:r>
            <a:endParaRPr lang="en-US" sz="2800" b="1" dirty="0">
              <a:ln>
                <a:solidFill>
                  <a:schemeClr val="bg1">
                    <a:alpha val="40000"/>
                  </a:schemeClr>
                </a:solidFill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739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Categories of Risk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Center of Disease Control and Prevention has identified six categories of behavior that cause the most adverse health and social outcomes.</a:t>
            </a:r>
          </a:p>
          <a:p>
            <a:endParaRPr lang="en-US" dirty="0"/>
          </a:p>
          <a:p>
            <a:r>
              <a:rPr lang="en-US" dirty="0" smtClean="0"/>
              <a:t>Can you guess what one of them might be??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www.cdc.gov/HealthyYouth/yrbs/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33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488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Opening Work</vt:lpstr>
      <vt:lpstr>PowerPoint Presentation</vt:lpstr>
      <vt:lpstr>PowerPoint Presentation</vt:lpstr>
      <vt:lpstr>Activity</vt:lpstr>
      <vt:lpstr>Mind Map</vt:lpstr>
      <vt:lpstr>PowerPoint Presentation</vt:lpstr>
      <vt:lpstr>PowerPoint Presentation</vt:lpstr>
      <vt:lpstr>Six Categories of Risk Behaviors</vt:lpstr>
      <vt:lpstr>Six Categories of Risk Behaviors</vt:lpstr>
      <vt:lpstr>Leading Causes of Death</vt:lpstr>
      <vt:lpstr>10 Leading Causes of Death</vt:lpstr>
      <vt:lpstr>Creating Personal Meaning  and Rationale for Learning</vt:lpstr>
      <vt:lpstr>Homework</vt:lpstr>
      <vt:lpstr>Closure</vt:lpstr>
    </vt:vector>
  </TitlesOfParts>
  <Company>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EMC Designer</dc:creator>
  <cp:lastModifiedBy>Heath Warmbein</cp:lastModifiedBy>
  <cp:revision>29</cp:revision>
  <dcterms:created xsi:type="dcterms:W3CDTF">2012-10-23T17:35:34Z</dcterms:created>
  <dcterms:modified xsi:type="dcterms:W3CDTF">2013-07-31T22:55:26Z</dcterms:modified>
</cp:coreProperties>
</file>